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6"/>
  </p:notesMasterIdLst>
  <p:sldIdLst>
    <p:sldId id="257" r:id="rId2"/>
    <p:sldId id="422" r:id="rId3"/>
    <p:sldId id="423" r:id="rId4"/>
    <p:sldId id="286" r:id="rId5"/>
    <p:sldId id="258" r:id="rId6"/>
    <p:sldId id="289" r:id="rId7"/>
    <p:sldId id="290" r:id="rId8"/>
    <p:sldId id="409" r:id="rId9"/>
    <p:sldId id="424" r:id="rId10"/>
    <p:sldId id="425" r:id="rId11"/>
    <p:sldId id="427" r:id="rId12"/>
    <p:sldId id="428" r:id="rId13"/>
    <p:sldId id="429" r:id="rId14"/>
    <p:sldId id="413" r:id="rId15"/>
  </p:sldIdLst>
  <p:sldSz cx="9144000" cy="6858000" type="screen4x3"/>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drik Nahr" initials="HN" lastIdx="2" clrIdx="0">
    <p:extLst>
      <p:ext uri="{19B8F6BF-5375-455C-9EA6-DF929625EA0E}">
        <p15:presenceInfo xmlns:p15="http://schemas.microsoft.com/office/powerpoint/2012/main" userId="763bf97cc607c97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CC0000"/>
    <a:srgbClr val="1C2544"/>
    <a:srgbClr val="5CB2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52" autoAdjust="0"/>
    <p:restoredTop sz="94660"/>
  </p:normalViewPr>
  <p:slideViewPr>
    <p:cSldViewPr snapToGrid="0">
      <p:cViewPr varScale="1">
        <p:scale>
          <a:sx n="55" d="100"/>
          <a:sy n="55" d="100"/>
        </p:scale>
        <p:origin x="836" y="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BE"/>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717DCB2-0FAF-448C-900E-59106AE21D47}" type="datetimeFigureOut">
              <a:rPr lang="en-BE" smtClean="0"/>
              <a:t>10/03/2023</a:t>
            </a:fld>
            <a:endParaRPr lang="en-BE"/>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BE"/>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BE"/>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889D90A-2514-40CF-B999-46CB8BFAD3BE}" type="slidenum">
              <a:rPr lang="en-BE" smtClean="0"/>
              <a:t>‹#›</a:t>
            </a:fld>
            <a:endParaRPr lang="en-BE"/>
          </a:p>
        </p:txBody>
      </p:sp>
    </p:spTree>
    <p:extLst>
      <p:ext uri="{BB962C8B-B14F-4D97-AF65-F5344CB8AC3E}">
        <p14:creationId xmlns:p14="http://schemas.microsoft.com/office/powerpoint/2010/main" val="1772883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BE" sz="1800" dirty="0">
              <a:latin typeface="Calibri" panose="020F0502020204030204" pitchFamily="34" charset="0"/>
              <a:ea typeface="Calibri" panose="020F0502020204030204" pitchFamily="34" charset="0"/>
              <a:cs typeface="Times New Roman" panose="02020603050405020304" pitchFamily="18" charset="0"/>
            </a:endParaRPr>
          </a:p>
          <a:p>
            <a:endParaRPr lang="en-BE" dirty="0"/>
          </a:p>
        </p:txBody>
      </p:sp>
      <p:sp>
        <p:nvSpPr>
          <p:cNvPr id="4" name="Slide Number Placeholder 3"/>
          <p:cNvSpPr>
            <a:spLocks noGrp="1"/>
          </p:cNvSpPr>
          <p:nvPr>
            <p:ph type="sldNum" sz="quarter" idx="5"/>
          </p:nvPr>
        </p:nvSpPr>
        <p:spPr/>
        <p:txBody>
          <a:bodyPr/>
          <a:lstStyle/>
          <a:p>
            <a:fld id="{3889D90A-2514-40CF-B999-46CB8BFAD3BE}" type="slidenum">
              <a:rPr lang="en-BE" smtClean="0"/>
              <a:t>1</a:t>
            </a:fld>
            <a:endParaRPr lang="en-BE"/>
          </a:p>
        </p:txBody>
      </p:sp>
    </p:spTree>
    <p:extLst>
      <p:ext uri="{BB962C8B-B14F-4D97-AF65-F5344CB8AC3E}">
        <p14:creationId xmlns:p14="http://schemas.microsoft.com/office/powerpoint/2010/main" val="237185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12</a:t>
            </a:fld>
            <a:endParaRPr lang="en-BE"/>
          </a:p>
        </p:txBody>
      </p:sp>
    </p:spTree>
    <p:extLst>
      <p:ext uri="{BB962C8B-B14F-4D97-AF65-F5344CB8AC3E}">
        <p14:creationId xmlns:p14="http://schemas.microsoft.com/office/powerpoint/2010/main" val="3373098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13</a:t>
            </a:fld>
            <a:endParaRPr lang="en-BE"/>
          </a:p>
        </p:txBody>
      </p:sp>
    </p:spTree>
    <p:extLst>
      <p:ext uri="{BB962C8B-B14F-4D97-AF65-F5344CB8AC3E}">
        <p14:creationId xmlns:p14="http://schemas.microsoft.com/office/powerpoint/2010/main" val="1980702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14</a:t>
            </a:fld>
            <a:endParaRPr lang="en-BE"/>
          </a:p>
        </p:txBody>
      </p:sp>
    </p:spTree>
    <p:extLst>
      <p:ext uri="{BB962C8B-B14F-4D97-AF65-F5344CB8AC3E}">
        <p14:creationId xmlns:p14="http://schemas.microsoft.com/office/powerpoint/2010/main" val="2160565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4</a:t>
            </a:fld>
            <a:endParaRPr lang="en-BE"/>
          </a:p>
        </p:txBody>
      </p:sp>
    </p:spTree>
    <p:extLst>
      <p:ext uri="{BB962C8B-B14F-4D97-AF65-F5344CB8AC3E}">
        <p14:creationId xmlns:p14="http://schemas.microsoft.com/office/powerpoint/2010/main" val="1579461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3889D90A-2514-40CF-B999-46CB8BFAD3BE}" type="slidenum">
              <a:rPr lang="en-BE" smtClean="0"/>
              <a:t>5</a:t>
            </a:fld>
            <a:endParaRPr lang="en-BE"/>
          </a:p>
        </p:txBody>
      </p:sp>
    </p:spTree>
    <p:extLst>
      <p:ext uri="{BB962C8B-B14F-4D97-AF65-F5344CB8AC3E}">
        <p14:creationId xmlns:p14="http://schemas.microsoft.com/office/powerpoint/2010/main" val="2649716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GB"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It is pivotal to start organising your campaign during this time between registration and the start of your collection period. </a:t>
            </a:r>
            <a:endParaRPr lang="en-BE" sz="1800" dirty="0">
              <a:latin typeface="Calibri" panose="020F0502020204030204" pitchFamily="34" charset="0"/>
              <a:ea typeface="Calibri" panose="020F0502020204030204" pitchFamily="34" charset="0"/>
              <a:cs typeface="Times New Roman" panose="02020603050405020304" pitchFamily="18" charset="0"/>
            </a:endParaRPr>
          </a:p>
          <a:p>
            <a:endParaRPr lang="en-BE" dirty="0"/>
          </a:p>
        </p:txBody>
      </p:sp>
      <p:sp>
        <p:nvSpPr>
          <p:cNvPr id="4" name="Slide Number Placeholder 3"/>
          <p:cNvSpPr>
            <a:spLocks noGrp="1"/>
          </p:cNvSpPr>
          <p:nvPr>
            <p:ph type="sldNum" sz="quarter" idx="5"/>
          </p:nvPr>
        </p:nvSpPr>
        <p:spPr/>
        <p:txBody>
          <a:bodyPr/>
          <a:lstStyle/>
          <a:p>
            <a:fld id="{3889D90A-2514-40CF-B999-46CB8BFAD3BE}" type="slidenum">
              <a:rPr lang="en-BE" smtClean="0"/>
              <a:t>6</a:t>
            </a:fld>
            <a:endParaRPr lang="en-BE"/>
          </a:p>
        </p:txBody>
      </p:sp>
    </p:spTree>
    <p:extLst>
      <p:ext uri="{BB962C8B-B14F-4D97-AF65-F5344CB8AC3E}">
        <p14:creationId xmlns:p14="http://schemas.microsoft.com/office/powerpoint/2010/main" val="2727106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7</a:t>
            </a:fld>
            <a:endParaRPr lang="en-BE"/>
          </a:p>
        </p:txBody>
      </p:sp>
    </p:spTree>
    <p:extLst>
      <p:ext uri="{BB962C8B-B14F-4D97-AF65-F5344CB8AC3E}">
        <p14:creationId xmlns:p14="http://schemas.microsoft.com/office/powerpoint/2010/main" val="4089626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8</a:t>
            </a:fld>
            <a:endParaRPr lang="en-BE"/>
          </a:p>
        </p:txBody>
      </p:sp>
    </p:spTree>
    <p:extLst>
      <p:ext uri="{BB962C8B-B14F-4D97-AF65-F5344CB8AC3E}">
        <p14:creationId xmlns:p14="http://schemas.microsoft.com/office/powerpoint/2010/main" val="282247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9</a:t>
            </a:fld>
            <a:endParaRPr lang="en-BE"/>
          </a:p>
        </p:txBody>
      </p:sp>
    </p:spTree>
    <p:extLst>
      <p:ext uri="{BB962C8B-B14F-4D97-AF65-F5344CB8AC3E}">
        <p14:creationId xmlns:p14="http://schemas.microsoft.com/office/powerpoint/2010/main" val="722680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10</a:t>
            </a:fld>
            <a:endParaRPr lang="en-BE"/>
          </a:p>
        </p:txBody>
      </p:sp>
    </p:spTree>
    <p:extLst>
      <p:ext uri="{BB962C8B-B14F-4D97-AF65-F5344CB8AC3E}">
        <p14:creationId xmlns:p14="http://schemas.microsoft.com/office/powerpoint/2010/main" val="2261167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a:p>
        </p:txBody>
      </p:sp>
      <p:sp>
        <p:nvSpPr>
          <p:cNvPr id="4" name="Slide Number Placeholder 3"/>
          <p:cNvSpPr>
            <a:spLocks noGrp="1"/>
          </p:cNvSpPr>
          <p:nvPr>
            <p:ph type="sldNum" sz="quarter" idx="5"/>
          </p:nvPr>
        </p:nvSpPr>
        <p:spPr/>
        <p:txBody>
          <a:bodyPr/>
          <a:lstStyle/>
          <a:p>
            <a:fld id="{3889D90A-2514-40CF-B999-46CB8BFAD3BE}" type="slidenum">
              <a:rPr lang="en-BE" smtClean="0"/>
              <a:t>11</a:t>
            </a:fld>
            <a:endParaRPr lang="en-BE"/>
          </a:p>
        </p:txBody>
      </p:sp>
    </p:spTree>
    <p:extLst>
      <p:ext uri="{BB962C8B-B14F-4D97-AF65-F5344CB8AC3E}">
        <p14:creationId xmlns:p14="http://schemas.microsoft.com/office/powerpoint/2010/main" val="489587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5F8305-4FB8-411C-B9BD-8EDDEBD3B814}"/>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343B4ED6-A2FA-49A3-BB12-587D5A730DA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EE9A42ED-C9D1-4066-AD6A-1814BE6FEDDE}"/>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CD3452CB-C1FC-4B86-8328-3DDE4FC414A8}"/>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3BACF62D-DDA9-413A-9D73-9156E3F19C2E}"/>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9748529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2431E-DE87-4E0D-B42F-011B0EA16F6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7377F33-8F5A-4A8C-912F-A8F9141FE45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9570CC8-9D95-4276-9ADD-1AFE3C7FEC52}"/>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5857A906-FD3E-4DAB-97D7-D366A4157427}"/>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DFFF24F0-A60C-42D5-B075-ECB2FF9074EB}"/>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4344312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002C8D9-F7D6-407C-A394-8ED9E4B7428B}"/>
              </a:ext>
            </a:extLst>
          </p:cNvPr>
          <p:cNvSpPr>
            <a:spLocks noGrp="1"/>
          </p:cNvSpPr>
          <p:nvPr>
            <p:ph type="title" orient="vert"/>
          </p:nvPr>
        </p:nvSpPr>
        <p:spPr>
          <a:xfrm>
            <a:off x="6543675" y="365125"/>
            <a:ext cx="1971675"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5919E65-B818-40E7-8ABC-6CB1017A9FA1}"/>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7492329-468A-4D19-84F7-370AC21EFD8C}"/>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9C1302AB-5474-4201-BEC4-BADEB05FE686}"/>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D14288D1-2381-43EF-93FF-4C743F560F8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6311732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FBAA3F-7252-4086-95B8-F2CF83C1E4B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EE6B10F-615C-4F26-BB07-D4452D68843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4E938D3-37C7-4471-A3F4-5C5FB32F8DD9}"/>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AE296F9B-086B-47E0-9F22-EEFE5C02D2C7}"/>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E280D934-D7F1-4C63-B25E-A05BB3430629}"/>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0122701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23E3F7-7157-4182-8A87-8F65A11A9CAB}"/>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8BE9CED9-A4B1-4FBB-8771-0E94EE955DB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84D1DD2-0479-4F26-86E7-AE846BD6C56C}"/>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1335C504-6765-45A3-BA2D-77603BC4B246}"/>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D9907772-05A9-4E44-ABCD-63D81E22C89D}"/>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012140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594193-8DF6-4F35-BF64-280F7143499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B866D74-EA48-4431-BACC-F2F6B748DEA5}"/>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D9D3DC0-353D-4D8B-B8AA-3193A8827FF2}"/>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7949D8E-54EE-475B-B571-D11063AF810B}"/>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6" name="Fußzeilenplatzhalter 5">
            <a:extLst>
              <a:ext uri="{FF2B5EF4-FFF2-40B4-BE49-F238E27FC236}">
                <a16:creationId xmlns:a16="http://schemas.microsoft.com/office/drawing/2014/main" id="{CBFDF0B5-DD7E-4DFE-A640-FA73CE8C4002}"/>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AB5324AE-E521-46C4-9954-E7C7765625BC}"/>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0358617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046218-D91F-4603-92EB-67A4030DBDBB}"/>
              </a:ext>
            </a:extLst>
          </p:cNvPr>
          <p:cNvSpPr>
            <a:spLocks noGrp="1"/>
          </p:cNvSpPr>
          <p:nvPr>
            <p:ph type="title"/>
          </p:nvPr>
        </p:nvSpPr>
        <p:spPr>
          <a:xfrm>
            <a:off x="629841" y="365126"/>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0C9D2C4-88DF-4394-AF29-A807B0875F3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2C740A44-26C9-441F-A6E9-34E15845B263}"/>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4157B36-5EC0-44B7-8063-CAC7D801363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07BA41C4-F118-4883-B580-F81DB0620AA9}"/>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A074477-3458-4EBC-BAF9-C77B0FE52E7F}"/>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8" name="Fußzeilenplatzhalter 7">
            <a:extLst>
              <a:ext uri="{FF2B5EF4-FFF2-40B4-BE49-F238E27FC236}">
                <a16:creationId xmlns:a16="http://schemas.microsoft.com/office/drawing/2014/main" id="{80D13003-6D6D-4608-A3BA-A2163EA018FB}"/>
              </a:ext>
            </a:extLst>
          </p:cNvPr>
          <p:cNvSpPr>
            <a:spLocks noGrp="1"/>
          </p:cNvSpPr>
          <p:nvPr>
            <p:ph type="ftr" sz="quarter" idx="11"/>
          </p:nvPr>
        </p:nvSpPr>
        <p:spPr/>
        <p:txBody>
          <a:bodyPr/>
          <a:lstStyle/>
          <a:p>
            <a:endParaRPr lang="en-US" dirty="0"/>
          </a:p>
        </p:txBody>
      </p:sp>
      <p:sp>
        <p:nvSpPr>
          <p:cNvPr id="9" name="Foliennummernplatzhalter 8">
            <a:extLst>
              <a:ext uri="{FF2B5EF4-FFF2-40B4-BE49-F238E27FC236}">
                <a16:creationId xmlns:a16="http://schemas.microsoft.com/office/drawing/2014/main" id="{F1476C21-5573-4980-B248-3B8E7385BB24}"/>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0189612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BD790-A3F2-4F63-8071-39E894B6599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A22762F-DEBF-4D49-9F53-E927A89CBB7B}"/>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4" name="Fußzeilenplatzhalter 3">
            <a:extLst>
              <a:ext uri="{FF2B5EF4-FFF2-40B4-BE49-F238E27FC236}">
                <a16:creationId xmlns:a16="http://schemas.microsoft.com/office/drawing/2014/main" id="{7C70C207-8025-4568-A933-7ED3F133C838}"/>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8D06FBCB-592C-44F2-B25F-B197A8946D6A}"/>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04206092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68D5E40-0D05-4D35-9F29-80B5740C9640}"/>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3" name="Fußzeilenplatzhalter 2">
            <a:extLst>
              <a:ext uri="{FF2B5EF4-FFF2-40B4-BE49-F238E27FC236}">
                <a16:creationId xmlns:a16="http://schemas.microsoft.com/office/drawing/2014/main" id="{51F18C94-18C0-48C8-B04A-20208209DB55}"/>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C9F9C91B-AEAA-4A20-A558-D4173F665F05}"/>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5301402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D52D3-3F0D-4EC0-809E-F3F1DBCE2A89}"/>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EF411FB1-AA4D-4C31-A831-81AA9122185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9EE8CE1-AA6B-4DFE-A8D6-89D21068DDF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CCF15B38-699D-49CB-8729-4DCBFF9D4C9A}"/>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6" name="Fußzeilenplatzhalter 5">
            <a:extLst>
              <a:ext uri="{FF2B5EF4-FFF2-40B4-BE49-F238E27FC236}">
                <a16:creationId xmlns:a16="http://schemas.microsoft.com/office/drawing/2014/main" id="{F78B993F-E927-41F2-86C6-8DEEDDF13043}"/>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487E97DC-2528-4376-93A1-8A97CF94D430}"/>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2624636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021CC-FCB0-4E59-AC96-D6BBEA61CADE}"/>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AC3C9A19-90F3-4057-9765-D34DC2D0FCB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56C623C8-9FDD-47FD-9A39-3B6247B614F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F7AAF02A-1593-4D79-B62F-BB64B89F6F43}"/>
              </a:ext>
            </a:extLst>
          </p:cNvPr>
          <p:cNvSpPr>
            <a:spLocks noGrp="1"/>
          </p:cNvSpPr>
          <p:nvPr>
            <p:ph type="dt" sz="half" idx="10"/>
          </p:nvPr>
        </p:nvSpPr>
        <p:spPr/>
        <p:txBody>
          <a:bodyPr/>
          <a:lstStyle/>
          <a:p>
            <a:fld id="{F6FA2B21-3FCD-4721-B95C-427943F61125}" type="datetime1">
              <a:rPr lang="en-US" smtClean="0"/>
              <a:t>3/10/2023</a:t>
            </a:fld>
            <a:endParaRPr lang="en-US"/>
          </a:p>
        </p:txBody>
      </p:sp>
      <p:sp>
        <p:nvSpPr>
          <p:cNvPr id="6" name="Fußzeilenplatzhalter 5">
            <a:extLst>
              <a:ext uri="{FF2B5EF4-FFF2-40B4-BE49-F238E27FC236}">
                <a16:creationId xmlns:a16="http://schemas.microsoft.com/office/drawing/2014/main" id="{2E7A39DF-8CFD-4AA1-84C0-075A44E2E4C6}"/>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B8238C57-D42C-4D14-9036-95E79E26776F}"/>
              </a:ext>
            </a:extLst>
          </p:cNvPr>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3533572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59786C3-7FCF-4687-A2EF-3A96DE94FB5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C6BB3D6-0ECE-4A59-9E90-6C59D04C18D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385AC1B-CE6A-4F14-8DB5-980CA09ED0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FA2B21-3FCD-4721-B95C-427943F61125}" type="datetime1">
              <a:rPr lang="en-US" smtClean="0"/>
              <a:t>3/10/2023</a:t>
            </a:fld>
            <a:endParaRPr lang="en-US"/>
          </a:p>
        </p:txBody>
      </p:sp>
      <p:sp>
        <p:nvSpPr>
          <p:cNvPr id="5" name="Fußzeilenplatzhalter 4">
            <a:extLst>
              <a:ext uri="{FF2B5EF4-FFF2-40B4-BE49-F238E27FC236}">
                <a16:creationId xmlns:a16="http://schemas.microsoft.com/office/drawing/2014/main" id="{CA6000B8-64B8-43E5-80B7-D8B79C2E510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Foliennummernplatzhalter 5">
            <a:extLst>
              <a:ext uri="{FF2B5EF4-FFF2-40B4-BE49-F238E27FC236}">
                <a16:creationId xmlns:a16="http://schemas.microsoft.com/office/drawing/2014/main" id="{DEEB7429-E740-48DD-9123-7B446D616E8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532036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collab.ec.europa.eu/wiki/eci/download/attachments/11568670/guidance_how_to_collect_EN.pdf?version=2&amp;modificationDate=1527491970948&amp;api=v2" TargetMode="External"/><Relationship Id="rId13" Type="http://schemas.openxmlformats.org/officeDocument/2006/relationships/hyperlink" Target="https://collab.ec.europa.eu/wiki/eci/download/attachments/11568670/SEC-17-001_success_story_stop_vivisection_EN.pdf?version=1&amp;modificationDate=1525331272457&amp;api=v2" TargetMode="External"/><Relationship Id="rId18" Type="http://schemas.openxmlformats.org/officeDocument/2006/relationships/hyperlink" Target="https://europa.eu/citizens-initiative/newsletter/subscribe_en" TargetMode="External"/><Relationship Id="rId3" Type="http://schemas.openxmlformats.org/officeDocument/2006/relationships/hyperlink" Target="https://europa.eu/citizens-initiative-forum/learn/how-collect-signatures_en" TargetMode="External"/><Relationship Id="rId7" Type="http://schemas.openxmlformats.org/officeDocument/2006/relationships/hyperlink" Target="https://collab.ec.europa.eu/wiki/eci/download/attachments/11568670/guidance_how_to_campaign_EN.pdf?version=3&amp;modificationDate=1526649617222&amp;api=v2" TargetMode="External"/><Relationship Id="rId12" Type="http://schemas.openxmlformats.org/officeDocument/2006/relationships/hyperlink" Target="https://collab.ec.europa.eu/wiki/eci/download/attachments/11568670/SEC-17-001_success_story_stop_glyphosate_EN.pdf?version=1&amp;modificationDate=1525331261802&amp;api=v2" TargetMode="External"/><Relationship Id="rId17" Type="http://schemas.openxmlformats.org/officeDocument/2006/relationships/hyperlink" Target="https://europa.eu/citizens-initiative/_en" TargetMode="External"/><Relationship Id="rId2" Type="http://schemas.openxmlformats.org/officeDocument/2006/relationships/notesSlide" Target="../notesSlides/notesSlide11.xml"/><Relationship Id="rId16" Type="http://schemas.openxmlformats.org/officeDocument/2006/relationships/hyperlink" Target="https://europa.eu/citizens-initiative-forum/learn_en" TargetMode="External"/><Relationship Id="rId1" Type="http://schemas.openxmlformats.org/officeDocument/2006/relationships/slideLayout" Target="../slideLayouts/slideLayout2.xml"/><Relationship Id="rId6" Type="http://schemas.openxmlformats.org/officeDocument/2006/relationships/hyperlink" Target="https://collab.ec.europa.eu/wiki/eci/download/attachments/11568670/guidance_how_to_draft_eci_EN.pdf?version=2&amp;modificationDate=1527256734175&amp;api=v2" TargetMode="External"/><Relationship Id="rId11" Type="http://schemas.openxmlformats.org/officeDocument/2006/relationships/hyperlink" Target="https://collab.ec.europa.eu/wiki/eci/download/attachments/11568670/SEC-17-001_success_story_right2water_EN.pdf?version=1&amp;modificationDate=1525331247032&amp;api=v2" TargetMode="External"/><Relationship Id="rId5" Type="http://schemas.openxmlformats.org/officeDocument/2006/relationships/hyperlink" Target="https://collab.ec.europa.eu/wiki/eci/download/attachments/11568670/guidance_how_to_look_for_partners_EN.pdf?version=2&amp;modificationDate=1527491891655&amp;api=v2" TargetMode="External"/><Relationship Id="rId15" Type="http://schemas.openxmlformats.org/officeDocument/2006/relationships/hyperlink" Target="https://europa.eu/citizens-initiative-forum/learn_en?webinar_status_filter=recorded#views-exposed-form-webinars-block-1" TargetMode="External"/><Relationship Id="rId10" Type="http://schemas.openxmlformats.org/officeDocument/2006/relationships/hyperlink" Target="https://collab.ec.europa.eu/wiki/eci/download/attachments/11568670/SEC-17-001_success_story_one_of_us_01_EN.pdf?version=1&amp;modificationDate=1525331160018&amp;api=v2" TargetMode="External"/><Relationship Id="rId4" Type="http://schemas.openxmlformats.org/officeDocument/2006/relationships/hyperlink" Target="https://collab.ec.europa.eu/wiki/eci/download/attachments/11568670/guidance_procedural_steps_EN.pdf?version=4&amp;modificationDate=1527589652179&amp;api=v2" TargetMode="External"/><Relationship Id="rId9" Type="http://schemas.openxmlformats.org/officeDocument/2006/relationships/hyperlink" Target="https://collab.ec.europa.eu/wiki/eci/download/attachments/11568670/guidance_how_to_raise_funds_EN.pdf?version=2&amp;modificationDate=1527492043130&amp;api=v2" TargetMode="External"/><Relationship Id="rId14" Type="http://schemas.openxmlformats.org/officeDocument/2006/relationships/hyperlink" Target="https://europa.eu/citizens-initiative-forum/learn/success-stories_en"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uropa.eu/citizens-initiative/how-it-works/implementation-national-level/data-requirements_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67013A-1DA4-4D46-9C71-6E2F7F1046CF}"/>
              </a:ext>
            </a:extLst>
          </p:cNvPr>
          <p:cNvSpPr txBox="1">
            <a:spLocks/>
          </p:cNvSpPr>
          <p:nvPr/>
        </p:nvSpPr>
        <p:spPr>
          <a:xfrm>
            <a:off x="457200" y="2619791"/>
            <a:ext cx="8229600" cy="1383505"/>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4400" b="1" dirty="0">
                <a:solidFill>
                  <a:srgbClr val="1C2544"/>
                </a:solidFill>
                <a:latin typeface="Lato" panose="020F0502020204030203" pitchFamily="34" charset="0"/>
                <a:ea typeface="Lato" panose="020F0502020204030203" pitchFamily="34" charset="0"/>
                <a:cs typeface="Lato" panose="020F0502020204030203" pitchFamily="34" charset="0"/>
              </a:rPr>
              <a:t>European Citizens’ Initiative Forum Webinar:</a:t>
            </a:r>
          </a:p>
        </p:txBody>
      </p:sp>
      <p:sp>
        <p:nvSpPr>
          <p:cNvPr id="3" name="Espace réservé du contenu 2">
            <a:extLst>
              <a:ext uri="{FF2B5EF4-FFF2-40B4-BE49-F238E27FC236}">
                <a16:creationId xmlns:a16="http://schemas.microsoft.com/office/drawing/2014/main" id="{CE616BBA-B9FF-43FF-A8B9-CEF99A42C5DD}"/>
              </a:ext>
            </a:extLst>
          </p:cNvPr>
          <p:cNvSpPr txBox="1">
            <a:spLocks/>
          </p:cNvSpPr>
          <p:nvPr/>
        </p:nvSpPr>
        <p:spPr>
          <a:xfrm>
            <a:off x="457200" y="3781338"/>
            <a:ext cx="8229600" cy="84274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sz="2800" i="1" dirty="0">
              <a:solidFill>
                <a:srgbClr val="1C2544"/>
              </a:solidFill>
              <a:ea typeface="Lato" panose="020F0502020204030203" pitchFamily="34" charset="0"/>
              <a:cs typeface="Lato" panose="020F0502020204030203" pitchFamily="34" charset="0"/>
            </a:endParaRPr>
          </a:p>
        </p:txBody>
      </p:sp>
      <p:sp>
        <p:nvSpPr>
          <p:cNvPr id="4" name="Espace réservé du contenu 2">
            <a:extLst>
              <a:ext uri="{FF2B5EF4-FFF2-40B4-BE49-F238E27FC236}">
                <a16:creationId xmlns:a16="http://schemas.microsoft.com/office/drawing/2014/main" id="{F0631887-99B1-4709-AFFD-570B43FC68B7}"/>
              </a:ext>
            </a:extLst>
          </p:cNvPr>
          <p:cNvSpPr txBox="1">
            <a:spLocks/>
          </p:cNvSpPr>
          <p:nvPr/>
        </p:nvSpPr>
        <p:spPr>
          <a:xfrm>
            <a:off x="942255" y="5615816"/>
            <a:ext cx="7335689" cy="1143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50" b="1" dirty="0">
                <a:solidFill>
                  <a:srgbClr val="1C2544"/>
                </a:solidFill>
                <a:latin typeface="Lato" panose="020F0502020204030203" pitchFamily="34" charset="0"/>
                <a:ea typeface="Lato" panose="020F0502020204030203" pitchFamily="34" charset="0"/>
                <a:cs typeface="Lato" panose="020F0502020204030203" pitchFamily="34" charset="0"/>
              </a:rPr>
              <a:t>Host: 	</a:t>
            </a:r>
            <a:r>
              <a:rPr lang="en-US" sz="1050" dirty="0">
                <a:solidFill>
                  <a:srgbClr val="1C2544"/>
                </a:solidFill>
                <a:latin typeface="Lato" panose="020F0502020204030203" pitchFamily="34" charset="0"/>
                <a:ea typeface="Lato" panose="020F0502020204030203" pitchFamily="34" charset="0"/>
                <a:cs typeface="Lato" panose="020F0502020204030203" pitchFamily="34" charset="0"/>
              </a:rPr>
              <a:t>		</a:t>
            </a:r>
            <a:r>
              <a:rPr lang="en-US" sz="1050" b="1" dirty="0">
                <a:solidFill>
                  <a:srgbClr val="1C2544"/>
                </a:solidFill>
                <a:latin typeface="Lato" panose="020F0502020204030203" pitchFamily="34" charset="0"/>
                <a:ea typeface="Lato" panose="020F0502020204030203" pitchFamily="34" charset="0"/>
                <a:cs typeface="Lato" panose="020F0502020204030203" pitchFamily="34" charset="0"/>
              </a:rPr>
              <a:t>Vasiliki Mustakis </a:t>
            </a:r>
          </a:p>
          <a:p>
            <a:pPr marL="0" indent="0">
              <a:buNone/>
            </a:pPr>
            <a:r>
              <a:rPr lang="en-US" sz="1050" b="1" dirty="0">
                <a:solidFill>
                  <a:srgbClr val="1C2544"/>
                </a:solidFill>
                <a:latin typeface="Lato" panose="020F0502020204030203" pitchFamily="34" charset="0"/>
                <a:ea typeface="Lato" panose="020F0502020204030203" pitchFamily="34" charset="0"/>
                <a:cs typeface="Lato" panose="020F0502020204030203" pitchFamily="34" charset="0"/>
              </a:rPr>
              <a:t>			</a:t>
            </a:r>
            <a:r>
              <a:rPr lang="en-US" sz="1050" dirty="0">
                <a:solidFill>
                  <a:srgbClr val="1C2544"/>
                </a:solidFill>
                <a:latin typeface="Lato" panose="020F0502020204030203" pitchFamily="34" charset="0"/>
                <a:ea typeface="Lato" panose="020F0502020204030203" pitchFamily="34" charset="0"/>
                <a:cs typeface="Lato" panose="020F0502020204030203" pitchFamily="34" charset="0"/>
              </a:rPr>
              <a:t>Participatory Democracy Coordinator, European Citizen Action Service (ECAS)</a:t>
            </a:r>
            <a:endParaRPr lang="en-US" sz="1050" b="1"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0" indent="0">
              <a:buNone/>
            </a:pPr>
            <a:r>
              <a:rPr lang="fr-FR" sz="1050" b="1" dirty="0">
                <a:solidFill>
                  <a:srgbClr val="1C2544"/>
                </a:solidFill>
                <a:latin typeface="Lato" panose="020F0502020204030203" pitchFamily="34" charset="0"/>
                <a:ea typeface="Lato" panose="020F0502020204030203" pitchFamily="34" charset="0"/>
                <a:cs typeface="Lato" panose="020F0502020204030203" pitchFamily="34" charset="0"/>
              </a:rPr>
              <a:t>	</a:t>
            </a:r>
          </a:p>
          <a:p>
            <a:pPr marL="0" indent="0">
              <a:buNone/>
            </a:pPr>
            <a:endParaRPr lang="fr-FR" sz="1050" b="1"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0" indent="0">
              <a:buNone/>
            </a:pPr>
            <a:r>
              <a:rPr lang="en-GB" sz="1050" b="1" dirty="0">
                <a:solidFill>
                  <a:srgbClr val="1C2544"/>
                </a:solidFill>
                <a:latin typeface="Lato" panose="020F0502020204030203" pitchFamily="34" charset="0"/>
                <a:ea typeface="Lato" panose="020F0502020204030203" pitchFamily="34" charset="0"/>
                <a:cs typeface="Lato" panose="020F0502020204030203" pitchFamily="34" charset="0"/>
              </a:rPr>
              <a:t>14 March 2023 </a:t>
            </a:r>
            <a:endParaRPr lang="fr-FR" sz="1050" b="1"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
        <p:nvSpPr>
          <p:cNvPr id="6" name="Titre 1">
            <a:extLst>
              <a:ext uri="{FF2B5EF4-FFF2-40B4-BE49-F238E27FC236}">
                <a16:creationId xmlns:a16="http://schemas.microsoft.com/office/drawing/2014/main" id="{3F982EFC-86B0-433A-9FBC-146BCD490F8B}"/>
              </a:ext>
            </a:extLst>
          </p:cNvPr>
          <p:cNvSpPr txBox="1">
            <a:spLocks/>
          </p:cNvSpPr>
          <p:nvPr/>
        </p:nvSpPr>
        <p:spPr>
          <a:xfrm>
            <a:off x="457200" y="1364904"/>
            <a:ext cx="8229600" cy="11430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fr-FR" b="1" dirty="0">
                <a:solidFill>
                  <a:srgbClr val="1C2544"/>
                </a:solidFill>
                <a:latin typeface="Lato" panose="020F0502020204030203" pitchFamily="34" charset="0"/>
                <a:ea typeface="Lato" panose="020F0502020204030203" pitchFamily="34" charset="0"/>
                <a:cs typeface="Lato" panose="020F0502020204030203" pitchFamily="34" charset="0"/>
              </a:rPr>
              <a:t>WELCOME!</a:t>
            </a:r>
          </a:p>
        </p:txBody>
      </p:sp>
      <p:sp>
        <p:nvSpPr>
          <p:cNvPr id="5" name="Titre 1">
            <a:extLst>
              <a:ext uri="{FF2B5EF4-FFF2-40B4-BE49-F238E27FC236}">
                <a16:creationId xmlns:a16="http://schemas.microsoft.com/office/drawing/2014/main" id="{CDDBD434-CA0B-B948-C9D8-526AA1431D89}"/>
              </a:ext>
            </a:extLst>
          </p:cNvPr>
          <p:cNvSpPr txBox="1">
            <a:spLocks/>
          </p:cNvSpPr>
          <p:nvPr/>
        </p:nvSpPr>
        <p:spPr>
          <a:xfrm>
            <a:off x="533400" y="2974804"/>
            <a:ext cx="8229600" cy="11430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endParaRPr lang="en-GB" sz="800" dirty="0">
              <a:solidFill>
                <a:srgbClr val="1C2544"/>
              </a:solidFill>
              <a:latin typeface="+mn-lt"/>
              <a:ea typeface="Lato" panose="020F0502020204030203" pitchFamily="34" charset="0"/>
              <a:cs typeface="Lato" panose="020F0502020204030203" pitchFamily="34" charset="0"/>
            </a:endParaRPr>
          </a:p>
        </p:txBody>
      </p:sp>
      <p:sp>
        <p:nvSpPr>
          <p:cNvPr id="7" name="Titre 1">
            <a:extLst>
              <a:ext uri="{FF2B5EF4-FFF2-40B4-BE49-F238E27FC236}">
                <a16:creationId xmlns:a16="http://schemas.microsoft.com/office/drawing/2014/main" id="{B4A6AD28-7FDB-74DA-A8F7-847B4DF5C648}"/>
              </a:ext>
            </a:extLst>
          </p:cNvPr>
          <p:cNvSpPr txBox="1">
            <a:spLocks/>
          </p:cNvSpPr>
          <p:nvPr/>
        </p:nvSpPr>
        <p:spPr>
          <a:xfrm>
            <a:off x="609600" y="4117804"/>
            <a:ext cx="8001000" cy="11430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2400" i="1" dirty="0">
                <a:solidFill>
                  <a:srgbClr val="1C2544"/>
                </a:solidFill>
                <a:latin typeface="Lato" panose="020F0502020204030203" pitchFamily="34" charset="0"/>
                <a:ea typeface="Lato" panose="020F0502020204030203" pitchFamily="34" charset="0"/>
                <a:cs typeface="Lato" panose="020F0502020204030203" pitchFamily="34" charset="0"/>
              </a:rPr>
              <a:t>Collecting Signatures Online – What you need to know about the Central Online Collection System with testimonials from successful ECIs!</a:t>
            </a:r>
          </a:p>
        </p:txBody>
      </p:sp>
    </p:spTree>
    <p:extLst>
      <p:ext uri="{BB962C8B-B14F-4D97-AF65-F5344CB8AC3E}">
        <p14:creationId xmlns:p14="http://schemas.microsoft.com/office/powerpoint/2010/main" val="349421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406-EA7C-4DD4-812A-67C662C4A06B}"/>
              </a:ext>
            </a:extLst>
          </p:cNvPr>
          <p:cNvSpPr>
            <a:spLocks noGrp="1"/>
          </p:cNvSpPr>
          <p:nvPr>
            <p:ph type="title"/>
          </p:nvPr>
        </p:nvSpPr>
        <p:spPr>
          <a:xfrm>
            <a:off x="1934653" y="1313496"/>
            <a:ext cx="5274694" cy="549786"/>
          </a:xfrm>
        </p:spPr>
        <p:txBody>
          <a:bodyPr>
            <a:normAutofit/>
          </a:bodyPr>
          <a:lstStyle/>
          <a:p>
            <a:pPr algn="ctr"/>
            <a:r>
              <a:rPr lang="en-GB" sz="3000" b="1" dirty="0">
                <a:latin typeface="Lato" panose="020F0502020204030203" pitchFamily="34" charset="0"/>
                <a:ea typeface="Lato" panose="020F0502020204030203" pitchFamily="34" charset="0"/>
                <a:cs typeface="Lato" panose="020F0502020204030203" pitchFamily="34" charset="0"/>
              </a:rPr>
              <a:t>Collecting Signatures Online </a:t>
            </a:r>
            <a:endParaRPr lang="LID4096" sz="3000"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724A1ED9-23B8-4C62-9AD8-AB762F8ACEE5}"/>
              </a:ext>
            </a:extLst>
          </p:cNvPr>
          <p:cNvSpPr>
            <a:spLocks noGrp="1"/>
          </p:cNvSpPr>
          <p:nvPr>
            <p:ph idx="1"/>
          </p:nvPr>
        </p:nvSpPr>
        <p:spPr>
          <a:xfrm>
            <a:off x="419304" y="1979029"/>
            <a:ext cx="8305392" cy="4486256"/>
          </a:xfrm>
        </p:spPr>
        <p:txBody>
          <a:bodyPr>
            <a:noAutofit/>
          </a:bodyPr>
          <a:lstStyle/>
          <a:p>
            <a:endParaRPr lang="en-US" sz="2000" dirty="0">
              <a:solidFill>
                <a:srgbClr val="515560"/>
              </a:solidFill>
              <a:latin typeface="Lato" panose="020F0502020204030203" pitchFamily="34" charset="0"/>
              <a:ea typeface="Lato" panose="020F0502020204030203" pitchFamily="34" charset="0"/>
              <a:cs typeface="Lato" panose="020F0502020204030203" pitchFamily="34" charset="0"/>
            </a:endParaRPr>
          </a:p>
          <a:p>
            <a:r>
              <a:rPr lang="en-GB" sz="2000" i="0" dirty="0">
                <a:effectLst/>
                <a:latin typeface="Lato" panose="020F0502020204030203" pitchFamily="34" charset="0"/>
                <a:ea typeface="Lato" panose="020F0502020204030203" pitchFamily="34" charset="0"/>
                <a:cs typeface="Lato" panose="020F0502020204030203" pitchFamily="34" charset="0"/>
              </a:rPr>
              <a:t>As of 2023 th</a:t>
            </a:r>
            <a:r>
              <a:rPr lang="en-GB" sz="2000" dirty="0">
                <a:latin typeface="Lato" panose="020F0502020204030203" pitchFamily="34" charset="0"/>
                <a:ea typeface="Lato" panose="020F0502020204030203" pitchFamily="34" charset="0"/>
                <a:cs typeface="Lato" panose="020F0502020204030203" pitchFamily="34" charset="0"/>
              </a:rPr>
              <a:t>e only system </a:t>
            </a:r>
            <a:r>
              <a:rPr lang="en-GB" sz="2000" i="0" dirty="0">
                <a:effectLst/>
                <a:latin typeface="Lato" panose="020F0502020204030203" pitchFamily="34" charset="0"/>
                <a:ea typeface="Lato" panose="020F0502020204030203" pitchFamily="34" charset="0"/>
                <a:cs typeface="Lato" panose="020F0502020204030203" pitchFamily="34" charset="0"/>
              </a:rPr>
              <a:t>organisers of new initiatives can use to collect signatures for their initiatives online is the Central Online Collection System.</a:t>
            </a:r>
          </a:p>
          <a:p>
            <a:endParaRPr lang="en-GB" sz="2000" dirty="0">
              <a:latin typeface="Lato" panose="020F0502020204030203" pitchFamily="34" charset="0"/>
              <a:ea typeface="Lato" panose="020F0502020204030203" pitchFamily="34" charset="0"/>
              <a:cs typeface="Lato" panose="020F0502020204030203" pitchFamily="34" charset="0"/>
            </a:endParaRPr>
          </a:p>
          <a:p>
            <a:r>
              <a:rPr lang="en-GB" sz="2000" i="0" dirty="0">
                <a:effectLst/>
                <a:latin typeface="Lato" panose="020F0502020204030203" pitchFamily="34" charset="0"/>
                <a:ea typeface="Lato" panose="020F0502020204030203" pitchFamily="34" charset="0"/>
                <a:cs typeface="Lato" panose="020F0502020204030203" pitchFamily="34" charset="0"/>
              </a:rPr>
              <a:t>The </a:t>
            </a:r>
            <a:r>
              <a:rPr lang="en-GB" sz="2000" b="1" i="0" dirty="0">
                <a:effectLst/>
                <a:latin typeface="Lato" panose="020F0502020204030203" pitchFamily="34" charset="0"/>
                <a:ea typeface="Lato" panose="020F0502020204030203" pitchFamily="34" charset="0"/>
                <a:cs typeface="Lato" panose="020F0502020204030203" pitchFamily="34" charset="0"/>
              </a:rPr>
              <a:t>Central Online Collection System</a:t>
            </a:r>
            <a:r>
              <a:rPr lang="en-GB" sz="2000" i="0" dirty="0">
                <a:effectLst/>
                <a:latin typeface="Lato" panose="020F0502020204030203" pitchFamily="34" charset="0"/>
                <a:ea typeface="Lato" panose="020F0502020204030203" pitchFamily="34" charset="0"/>
                <a:cs typeface="Lato" panose="020F0502020204030203" pitchFamily="34" charset="0"/>
              </a:rPr>
              <a:t> is the tool provided by the European Commission to European citizens’ initiative organisers to collect statements of support online. </a:t>
            </a:r>
          </a:p>
          <a:p>
            <a:endParaRPr lang="en-GB" sz="20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61740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406-EA7C-4DD4-812A-67C662C4A06B}"/>
              </a:ext>
            </a:extLst>
          </p:cNvPr>
          <p:cNvSpPr>
            <a:spLocks noGrp="1"/>
          </p:cNvSpPr>
          <p:nvPr>
            <p:ph type="title"/>
          </p:nvPr>
        </p:nvSpPr>
        <p:spPr>
          <a:xfrm>
            <a:off x="1527858" y="1313496"/>
            <a:ext cx="6088283" cy="827579"/>
          </a:xfrm>
        </p:spPr>
        <p:txBody>
          <a:bodyPr>
            <a:normAutofit fontScale="90000"/>
          </a:bodyPr>
          <a:lstStyle/>
          <a:p>
            <a:pPr algn="ctr"/>
            <a:r>
              <a:rPr lang="en-US" sz="3200" b="1" i="0" dirty="0">
                <a:solidFill>
                  <a:srgbClr val="222222"/>
                </a:solidFill>
                <a:effectLst/>
                <a:latin typeface="Lato" panose="020F0502020204030203" pitchFamily="34" charset="0"/>
                <a:ea typeface="Lato" panose="020F0502020204030203" pitchFamily="34" charset="0"/>
                <a:cs typeface="Lato" panose="020F0502020204030203" pitchFamily="34" charset="0"/>
              </a:rPr>
              <a:t>Jérôme Stefanini</a:t>
            </a:r>
            <a:br>
              <a:rPr lang="en-US" sz="3200" b="1" i="0" dirty="0">
                <a:solidFill>
                  <a:srgbClr val="222222"/>
                </a:solidFill>
                <a:effectLst/>
                <a:latin typeface="Lato" panose="020F0502020204030203" pitchFamily="34" charset="0"/>
                <a:ea typeface="Lato" panose="020F0502020204030203" pitchFamily="34" charset="0"/>
                <a:cs typeface="Lato" panose="020F0502020204030203" pitchFamily="34" charset="0"/>
              </a:rPr>
            </a:br>
            <a:r>
              <a:rPr lang="en-GB" sz="1800" dirty="0">
                <a:effectLst/>
                <a:latin typeface="Lato" panose="020F0502020204030203" pitchFamily="34" charset="0"/>
                <a:ea typeface="Lato" panose="020F0502020204030203" pitchFamily="34" charset="0"/>
                <a:cs typeface="Lato" panose="020F0502020204030203" pitchFamily="34" charset="0"/>
              </a:rPr>
              <a:t> </a:t>
            </a:r>
            <a:r>
              <a:rPr lang="en-BE" sz="1800" dirty="0">
                <a:effectLst/>
                <a:latin typeface="Lato" panose="020F0502020204030203" pitchFamily="34" charset="0"/>
                <a:ea typeface="Lato" panose="020F0502020204030203" pitchFamily="34" charset="0"/>
                <a:cs typeface="Lato" panose="020F0502020204030203" pitchFamily="34" charset="0"/>
              </a:rPr>
              <a:t>IT </a:t>
            </a:r>
            <a:r>
              <a:rPr lang="en-GB" sz="1800" dirty="0">
                <a:effectLst/>
                <a:latin typeface="Lato" panose="020F0502020204030203" pitchFamily="34" charset="0"/>
                <a:ea typeface="Lato" panose="020F0502020204030203" pitchFamily="34" charset="0"/>
                <a:cs typeface="Lato" panose="020F0502020204030203" pitchFamily="34" charset="0"/>
              </a:rPr>
              <a:t>Project </a:t>
            </a:r>
            <a:r>
              <a:rPr lang="en-BE" sz="1800" dirty="0">
                <a:effectLst/>
                <a:latin typeface="Lato" panose="020F0502020204030203" pitchFamily="34" charset="0"/>
                <a:ea typeface="Lato" panose="020F0502020204030203" pitchFamily="34" charset="0"/>
                <a:cs typeface="Lato" panose="020F0502020204030203" pitchFamily="34" charset="0"/>
              </a:rPr>
              <a:t>Officer responsible for the Central Online Collection System</a:t>
            </a:r>
            <a:endParaRPr lang="LID4096" sz="3200"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724A1ED9-23B8-4C62-9AD8-AB762F8ACEE5}"/>
              </a:ext>
            </a:extLst>
          </p:cNvPr>
          <p:cNvSpPr>
            <a:spLocks noGrp="1"/>
          </p:cNvSpPr>
          <p:nvPr>
            <p:ph idx="1"/>
          </p:nvPr>
        </p:nvSpPr>
        <p:spPr>
          <a:xfrm>
            <a:off x="419304" y="2349419"/>
            <a:ext cx="8305392" cy="4074530"/>
          </a:xfrm>
        </p:spPr>
        <p:txBody>
          <a:bodyPr>
            <a:noAutofit/>
          </a:bodyPr>
          <a:lstStyle/>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is the Central Online Collection System?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are the ways in which organisers can customise the central online collection system?</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How can organisers access the statistics for signature collection?</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are the most important features of the central online collection system?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are some tips you would give to current and future organisers using the central online collection system?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buNone/>
            </a:pPr>
            <a:endParaRPr lang="en-GB" sz="20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169431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406-EA7C-4DD4-812A-67C662C4A06B}"/>
              </a:ext>
            </a:extLst>
          </p:cNvPr>
          <p:cNvSpPr>
            <a:spLocks noGrp="1"/>
          </p:cNvSpPr>
          <p:nvPr>
            <p:ph type="title"/>
          </p:nvPr>
        </p:nvSpPr>
        <p:spPr>
          <a:xfrm>
            <a:off x="1012785" y="1585732"/>
            <a:ext cx="7118430" cy="740780"/>
          </a:xfrm>
        </p:spPr>
        <p:txBody>
          <a:bodyPr>
            <a:normAutofit fontScale="90000"/>
          </a:bodyPr>
          <a:lstStyle/>
          <a:p>
            <a:pPr algn="ctr"/>
            <a:r>
              <a:rPr lang="en-GB" sz="3200" b="1" dirty="0">
                <a:latin typeface="Lato" panose="020F0502020204030203" pitchFamily="34" charset="0"/>
                <a:ea typeface="Lato" panose="020F0502020204030203" pitchFamily="34" charset="0"/>
                <a:cs typeface="Lato" panose="020F0502020204030203" pitchFamily="34" charset="0"/>
              </a:rPr>
              <a:t>Nils Kluger </a:t>
            </a:r>
            <a:br>
              <a:rPr lang="en-GB" sz="3200" b="1" dirty="0">
                <a:latin typeface="Lato" panose="020F0502020204030203" pitchFamily="34" charset="0"/>
                <a:ea typeface="Lato" panose="020F0502020204030203" pitchFamily="34" charset="0"/>
                <a:cs typeface="Lato" panose="020F0502020204030203" pitchFamily="34" charset="0"/>
              </a:rPr>
            </a:br>
            <a:r>
              <a:rPr lang="en-GB" sz="1800" kern="100" dirty="0">
                <a:effectLst/>
                <a:latin typeface="Lato" panose="020F0502020204030203" pitchFamily="34" charset="0"/>
                <a:ea typeface="Lato" panose="020F0502020204030203" pitchFamily="34" charset="0"/>
                <a:cs typeface="Lato" panose="020F0502020204030203" pitchFamily="34" charset="0"/>
              </a:rPr>
              <a:t>European Citizens’ Initiative Organiser, </a:t>
            </a:r>
            <a:br>
              <a:rPr lang="en-GB" sz="1800" kern="100" dirty="0">
                <a:effectLst/>
                <a:latin typeface="Lato" panose="020F0502020204030203" pitchFamily="34" charset="0"/>
                <a:ea typeface="Lato" panose="020F0502020204030203" pitchFamily="34" charset="0"/>
                <a:cs typeface="Lato" panose="020F0502020204030203" pitchFamily="34" charset="0"/>
              </a:rPr>
            </a:br>
            <a:r>
              <a:rPr lang="en-GB" sz="1800" kern="100" dirty="0">
                <a:effectLst/>
                <a:latin typeface="Lato" panose="020F0502020204030203" pitchFamily="34" charset="0"/>
                <a:ea typeface="Lato" panose="020F0502020204030203" pitchFamily="34" charset="0"/>
                <a:cs typeface="Lato" panose="020F0502020204030203" pitchFamily="34" charset="0"/>
              </a:rPr>
              <a:t>Successful </a:t>
            </a:r>
            <a:r>
              <a:rPr lang="en-BE" sz="1800" kern="100" dirty="0">
                <a:effectLst/>
                <a:latin typeface="Lato" panose="020F0502020204030203" pitchFamily="34" charset="0"/>
                <a:ea typeface="Lato" panose="020F0502020204030203" pitchFamily="34" charset="0"/>
                <a:cs typeface="Lato" panose="020F0502020204030203" pitchFamily="34" charset="0"/>
              </a:rPr>
              <a:t>Stop Finning – Stop the trade</a:t>
            </a:r>
            <a:r>
              <a:rPr lang="en-GB" sz="1800" kern="100" dirty="0">
                <a:effectLst/>
                <a:latin typeface="Lato" panose="020F0502020204030203" pitchFamily="34" charset="0"/>
                <a:ea typeface="Lato" panose="020F0502020204030203" pitchFamily="34" charset="0"/>
                <a:cs typeface="Lato" panose="020F0502020204030203" pitchFamily="34" charset="0"/>
              </a:rPr>
              <a:t> initiative </a:t>
            </a:r>
            <a:br>
              <a:rPr lang="en-B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LID4096" sz="3200"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724A1ED9-23B8-4C62-9AD8-AB762F8ACEE5}"/>
              </a:ext>
            </a:extLst>
          </p:cNvPr>
          <p:cNvSpPr>
            <a:spLocks noGrp="1"/>
          </p:cNvSpPr>
          <p:nvPr>
            <p:ph idx="1"/>
          </p:nvPr>
        </p:nvSpPr>
        <p:spPr>
          <a:xfrm>
            <a:off x="419304" y="2476741"/>
            <a:ext cx="8305392" cy="3235365"/>
          </a:xfrm>
        </p:spPr>
        <p:txBody>
          <a:bodyPr>
            <a:noAutofit/>
          </a:bodyPr>
          <a:lstStyle/>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was your experience using the central online collection system?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features of the central online collection system did you like most?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Which features were hard for you to find/manage?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lgn="just">
              <a:lnSpc>
                <a:spcPct val="107000"/>
              </a:lnSpc>
              <a:spcAft>
                <a:spcPts val="800"/>
              </a:spcAft>
              <a:buNone/>
            </a:pPr>
            <a:r>
              <a:rPr lang="en-GB" sz="2000" kern="100" dirty="0">
                <a:effectLst/>
                <a:latin typeface="Lato" panose="020F0502020204030203" pitchFamily="34" charset="0"/>
                <a:ea typeface="Lato" panose="020F0502020204030203" pitchFamily="34" charset="0"/>
                <a:cs typeface="Lato" panose="020F0502020204030203" pitchFamily="34" charset="0"/>
              </a:rPr>
              <a:t>What are some tips you would give to current and future organisers using the central online collection system? </a:t>
            </a:r>
            <a:endParaRPr lang="en-BE" sz="2000" kern="100" dirty="0">
              <a:effectLst/>
              <a:latin typeface="Lato" panose="020F0502020204030203" pitchFamily="34" charset="0"/>
              <a:ea typeface="Lato" panose="020F0502020204030203" pitchFamily="34" charset="0"/>
              <a:cs typeface="Lato" panose="020F0502020204030203" pitchFamily="34" charset="0"/>
            </a:endParaRPr>
          </a:p>
          <a:p>
            <a:pPr marL="0" indent="0">
              <a:buNone/>
            </a:pPr>
            <a:endParaRPr lang="en-GB" sz="20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22436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7424BAC-E0A7-0A65-48DA-F0A3A43A13EF}"/>
              </a:ext>
            </a:extLst>
          </p:cNvPr>
          <p:cNvSpPr txBox="1">
            <a:spLocks/>
          </p:cNvSpPr>
          <p:nvPr/>
        </p:nvSpPr>
        <p:spPr>
          <a:xfrm>
            <a:off x="149055" y="1953371"/>
            <a:ext cx="5257058" cy="4533435"/>
          </a:xfrm>
          <a:prstGeom prst="rect">
            <a:avLst/>
          </a:prstGeom>
        </p:spPr>
        <p:txBody>
          <a:bodyPr vert="horz" lIns="91440" tIns="45720" rIns="91440" bIns="45720" rtlCol="0">
            <a:normAutofit fontScale="25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a:r>
              <a:rPr lang="en-US" sz="5600" b="1" dirty="0">
                <a:solidFill>
                  <a:srgbClr val="1C2544"/>
                </a:solidFill>
                <a:latin typeface="Lato" panose="020F0502020204030203" pitchFamily="34" charset="0"/>
                <a:ea typeface="Lato" panose="020F0502020204030203" pitchFamily="34" charset="0"/>
                <a:cs typeface="Lato" panose="020F0502020204030203" pitchFamily="34" charset="0"/>
              </a:rPr>
              <a:t>Guidance notes</a:t>
            </a:r>
          </a:p>
          <a:p>
            <a:pPr algn="just"/>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algn="just"/>
            <a:r>
              <a:rPr lang="en-US" sz="5600" dirty="0">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The Central Online Collection System</a:t>
            </a:r>
            <a:endParaRPr lang="en-US" sz="5600" dirty="0">
              <a:latin typeface="Lato" panose="020F0502020204030203" pitchFamily="34" charset="0"/>
              <a:ea typeface="Lato" panose="020F0502020204030203" pitchFamily="34" charset="0"/>
              <a:cs typeface="Lato" panose="020F0502020204030203" pitchFamily="34" charset="0"/>
            </a:endParaRP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4">
                  <a:extLst>
                    <a:ext uri="{A12FA001-AC4F-418D-AE19-62706E023703}">
                      <ahyp:hlinkClr xmlns:ahyp="http://schemas.microsoft.com/office/drawing/2018/hyperlinkcolor" val="tx"/>
                    </a:ext>
                  </a:extLst>
                </a:hlinkClick>
              </a:rPr>
              <a:t>Procedural steps</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the successive phases of an initiative</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5">
                  <a:extLst>
                    <a:ext uri="{A12FA001-AC4F-418D-AE19-62706E023703}">
                      <ahyp:hlinkClr xmlns:ahyp="http://schemas.microsoft.com/office/drawing/2018/hyperlinkcolor" val="tx"/>
                    </a:ext>
                  </a:extLst>
                </a:hlinkClick>
              </a:rPr>
              <a:t>How to look for partners</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practical tips and hints</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6">
                  <a:extLst>
                    <a:ext uri="{A12FA001-AC4F-418D-AE19-62706E023703}">
                      <ahyp:hlinkClr xmlns:ahyp="http://schemas.microsoft.com/office/drawing/2018/hyperlinkcolor" val="tx"/>
                    </a:ext>
                  </a:extLst>
                </a:hlinkClick>
              </a:rPr>
              <a:t>How to draft an initiative</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legal requirements and practical advice</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7">
                  <a:extLst>
                    <a:ext uri="{A12FA001-AC4F-418D-AE19-62706E023703}">
                      <ahyp:hlinkClr xmlns:ahyp="http://schemas.microsoft.com/office/drawing/2018/hyperlinkcolor" val="tx"/>
                    </a:ext>
                  </a:extLst>
                </a:hlinkClick>
              </a:rPr>
              <a:t>How to campaign</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common sense advice on promoting your initiative</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8">
                  <a:extLst>
                    <a:ext uri="{A12FA001-AC4F-418D-AE19-62706E023703}">
                      <ahyp:hlinkClr xmlns:ahyp="http://schemas.microsoft.com/office/drawing/2018/hyperlinkcolor" val="tx"/>
                    </a:ext>
                  </a:extLst>
                </a:hlinkClick>
              </a:rPr>
              <a:t>How to collect signatures</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is often the hardest step</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9">
                  <a:extLst>
                    <a:ext uri="{A12FA001-AC4F-418D-AE19-62706E023703}">
                      <ahyp:hlinkClr xmlns:ahyp="http://schemas.microsoft.com/office/drawing/2018/hyperlinkcolor" val="tx"/>
                    </a:ext>
                  </a:extLst>
                </a:hlinkClick>
              </a:rPr>
              <a:t>How to raise funds</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for your campaign</a:t>
            </a:r>
          </a:p>
          <a:p>
            <a:pPr algn="just"/>
            <a:endParaRPr lang="en-US" sz="4800" b="1" dirty="0">
              <a:solidFill>
                <a:srgbClr val="1C2544"/>
              </a:solidFill>
              <a:latin typeface="Lato" panose="020F0502020204030203" pitchFamily="34" charset="0"/>
              <a:ea typeface="Lato" panose="020F0502020204030203" pitchFamily="34" charset="0"/>
              <a:cs typeface="Lato" panose="020F0502020204030203" pitchFamily="34" charset="0"/>
            </a:endParaRPr>
          </a:p>
          <a:p>
            <a:pPr algn="just"/>
            <a:r>
              <a:rPr lang="en-US" sz="5600" b="1" dirty="0">
                <a:solidFill>
                  <a:srgbClr val="1C2544"/>
                </a:solidFill>
                <a:latin typeface="Lato" panose="020F0502020204030203" pitchFamily="34" charset="0"/>
                <a:ea typeface="Lato" panose="020F0502020204030203" pitchFamily="34" charset="0"/>
                <a:cs typeface="Lato" panose="020F0502020204030203" pitchFamily="34" charset="0"/>
              </a:rPr>
              <a:t>Success stories – Currently Available on the Forum</a:t>
            </a:r>
          </a:p>
          <a:p>
            <a:pPr algn="just"/>
            <a:endParaRPr lang="en-US" sz="400" b="1" dirty="0">
              <a:solidFill>
                <a:srgbClr val="1C2544"/>
              </a:solidFill>
              <a:latin typeface="Lato" panose="020F0502020204030203" pitchFamily="34" charset="0"/>
              <a:ea typeface="Lato" panose="020F0502020204030203" pitchFamily="34" charset="0"/>
              <a:cs typeface="Lato" panose="020F0502020204030203" pitchFamily="34" charset="0"/>
            </a:endParaRP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10">
                  <a:extLst>
                    <a:ext uri="{A12FA001-AC4F-418D-AE19-62706E023703}">
                      <ahyp:hlinkClr xmlns:ahyp="http://schemas.microsoft.com/office/drawing/2018/hyperlinkcolor" val="tx"/>
                    </a:ext>
                  </a:extLst>
                </a:hlinkClick>
              </a:rPr>
              <a:t>One of us</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pro-life initiative with papal backing</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11">
                  <a:extLst>
                    <a:ext uri="{A12FA001-AC4F-418D-AE19-62706E023703}">
                      <ahyp:hlinkClr xmlns:ahyp="http://schemas.microsoft.com/office/drawing/2018/hyperlinkcolor" val="tx"/>
                    </a:ext>
                  </a:extLst>
                </a:hlinkClick>
              </a:rPr>
              <a:t>Right2Water</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the impact of prime-time TV coverage</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12">
                  <a:extLst>
                    <a:ext uri="{A12FA001-AC4F-418D-AE19-62706E023703}">
                      <ahyp:hlinkClr xmlns:ahyp="http://schemas.microsoft.com/office/drawing/2018/hyperlinkcolor" val="tx"/>
                    </a:ext>
                  </a:extLst>
                </a:hlinkClick>
              </a:rPr>
              <a:t>Stop Glyphosate</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building on an existing pan-European campaigning network</a:t>
            </a:r>
          </a:p>
          <a:p>
            <a:pPr algn="just"/>
            <a:r>
              <a:rPr lang="en-US" sz="5600" u="sng" dirty="0">
                <a:solidFill>
                  <a:srgbClr val="1C2544"/>
                </a:solidFill>
                <a:latin typeface="Lato" panose="020F0502020204030203" pitchFamily="34" charset="0"/>
                <a:ea typeface="Lato" panose="020F0502020204030203" pitchFamily="34" charset="0"/>
                <a:cs typeface="Lato" panose="020F0502020204030203" pitchFamily="34" charset="0"/>
                <a:hlinkClick r:id="rId13">
                  <a:extLst>
                    <a:ext uri="{A12FA001-AC4F-418D-AE19-62706E023703}">
                      <ahyp:hlinkClr xmlns:ahyp="http://schemas.microsoft.com/office/drawing/2018/hyperlinkcolor" val="tx"/>
                    </a:ext>
                  </a:extLst>
                </a:hlinkClick>
              </a:rPr>
              <a:t>Stop Vivisection</a:t>
            </a:r>
            <a:r>
              <a:rPr lang="en-US" sz="5600" dirty="0">
                <a:solidFill>
                  <a:srgbClr val="1C2544"/>
                </a:solidFill>
                <a:latin typeface="Lato" panose="020F0502020204030203" pitchFamily="34" charset="0"/>
                <a:ea typeface="Lato" panose="020F0502020204030203" pitchFamily="34" charset="0"/>
                <a:cs typeface="Lato" panose="020F0502020204030203" pitchFamily="34" charset="0"/>
              </a:rPr>
              <a:t> the power of large groups of volunteers</a:t>
            </a:r>
          </a:p>
          <a:p>
            <a:pPr algn="just"/>
            <a:r>
              <a:rPr lang="en-US" sz="5600" dirty="0">
                <a:latin typeface="Lato" panose="020F0502020204030203" pitchFamily="34" charset="0"/>
                <a:ea typeface="Lato" panose="020F0502020204030203" pitchFamily="34" charset="0"/>
                <a:cs typeface="Lato" panose="020F0502020204030203" pitchFamily="34" charset="0"/>
                <a:hlinkClick r:id="rId14">
                  <a:extLst>
                    <a:ext uri="{A12FA001-AC4F-418D-AE19-62706E023703}">
                      <ahyp:hlinkClr xmlns:ahyp="http://schemas.microsoft.com/office/drawing/2018/hyperlinkcolor" val="tx"/>
                    </a:ext>
                  </a:extLst>
                </a:hlinkClick>
              </a:rPr>
              <a:t>End the Cage Age</a:t>
            </a:r>
            <a:r>
              <a:rPr lang="en-US" sz="5600" dirty="0">
                <a:latin typeface="Lato" panose="020F0502020204030203" pitchFamily="34" charset="0"/>
                <a:ea typeface="Lato" panose="020F0502020204030203" pitchFamily="34" charset="0"/>
                <a:cs typeface="Lato" panose="020F0502020204030203" pitchFamily="34" charset="0"/>
              </a:rPr>
              <a:t> achieving its goal together with committed partners</a:t>
            </a:r>
          </a:p>
          <a:p>
            <a:pPr algn="just"/>
            <a:r>
              <a:rPr lang="en-US" sz="5600" dirty="0">
                <a:latin typeface="Lato" panose="020F0502020204030203" pitchFamily="34" charset="0"/>
                <a:ea typeface="Lato" panose="020F0502020204030203" pitchFamily="34" charset="0"/>
                <a:cs typeface="Lato" panose="020F0502020204030203" pitchFamily="34" charset="0"/>
                <a:hlinkClick r:id="rId14">
                  <a:extLst>
                    <a:ext uri="{A12FA001-AC4F-418D-AE19-62706E023703}">
                      <ahyp:hlinkClr xmlns:ahyp="http://schemas.microsoft.com/office/drawing/2018/hyperlinkcolor" val="tx"/>
                    </a:ext>
                  </a:extLst>
                </a:hlinkClick>
              </a:rPr>
              <a:t>Minority </a:t>
            </a:r>
            <a:r>
              <a:rPr lang="en-US" sz="5600" dirty="0" err="1">
                <a:latin typeface="Lato" panose="020F0502020204030203" pitchFamily="34" charset="0"/>
                <a:ea typeface="Lato" panose="020F0502020204030203" pitchFamily="34" charset="0"/>
                <a:cs typeface="Lato" panose="020F0502020204030203" pitchFamily="34" charset="0"/>
                <a:hlinkClick r:id="rId14">
                  <a:extLst>
                    <a:ext uri="{A12FA001-AC4F-418D-AE19-62706E023703}">
                      <ahyp:hlinkClr xmlns:ahyp="http://schemas.microsoft.com/office/drawing/2018/hyperlinkcolor" val="tx"/>
                    </a:ext>
                  </a:extLst>
                </a:hlinkClick>
              </a:rPr>
              <a:t>SafePack</a:t>
            </a:r>
            <a:r>
              <a:rPr lang="en-US" sz="5600" dirty="0">
                <a:latin typeface="Lato" panose="020F0502020204030203" pitchFamily="34" charset="0"/>
                <a:ea typeface="Lato" panose="020F0502020204030203" pitchFamily="34" charset="0"/>
                <a:cs typeface="Lato" panose="020F0502020204030203" pitchFamily="34" charset="0"/>
              </a:rPr>
              <a:t> one million signatures for diversity in Europe </a:t>
            </a:r>
          </a:p>
          <a:p>
            <a:pPr algn="just"/>
            <a:endParaRPr lang="en-US" sz="4300" dirty="0">
              <a:solidFill>
                <a:srgbClr val="1C2544"/>
              </a:solidFill>
              <a:latin typeface="Lato" panose="020F0502020204030203" pitchFamily="34" charset="0"/>
              <a:ea typeface="Lato" panose="020F0502020204030203" pitchFamily="34" charset="0"/>
              <a:cs typeface="Lato" panose="020F0502020204030203" pitchFamily="34" charset="0"/>
            </a:endParaRPr>
          </a:p>
          <a:p>
            <a:pPr algn="just"/>
            <a:endParaRPr lang="en-US" sz="4300"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
        <p:nvSpPr>
          <p:cNvPr id="9" name="Content Placeholder 2">
            <a:extLst>
              <a:ext uri="{FF2B5EF4-FFF2-40B4-BE49-F238E27FC236}">
                <a16:creationId xmlns:a16="http://schemas.microsoft.com/office/drawing/2014/main" id="{3B7791F2-205C-CBC4-7867-319798C26171}"/>
              </a:ext>
            </a:extLst>
          </p:cNvPr>
          <p:cNvSpPr txBox="1">
            <a:spLocks/>
          </p:cNvSpPr>
          <p:nvPr/>
        </p:nvSpPr>
        <p:spPr>
          <a:xfrm>
            <a:off x="5573143" y="2075571"/>
            <a:ext cx="3421802" cy="440474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600" b="1" dirty="0">
                <a:solidFill>
                  <a:srgbClr val="1C2544"/>
                </a:solidFill>
                <a:latin typeface="Lato" panose="020F0502020204030203" pitchFamily="34" charset="0"/>
                <a:ea typeface="Lato" panose="020F0502020204030203" pitchFamily="34" charset="0"/>
                <a:cs typeface="Lato" panose="020F0502020204030203" pitchFamily="34" charset="0"/>
              </a:rPr>
              <a:t>Useful links</a:t>
            </a:r>
          </a:p>
          <a:p>
            <a:pPr marL="457200" indent="-457200">
              <a:buNone/>
            </a:pP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r>
              <a:rPr lang="en-US" sz="1600" dirty="0">
                <a:solidFill>
                  <a:srgbClr val="1C2544"/>
                </a:solidFill>
                <a:latin typeface="Lato" panose="020F0502020204030203" pitchFamily="34" charset="0"/>
                <a:ea typeface="Lato" panose="020F0502020204030203" pitchFamily="34" charset="0"/>
                <a:cs typeface="Lato" panose="020F0502020204030203" pitchFamily="34" charset="0"/>
                <a:hlinkClick r:id="rId15"/>
              </a:rPr>
              <a:t>Other Webinars</a:t>
            </a: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r>
              <a:rPr lang="en-US" sz="1600" dirty="0">
                <a:solidFill>
                  <a:srgbClr val="1C2544"/>
                </a:solidFill>
                <a:latin typeface="Lato" panose="020F0502020204030203" pitchFamily="34" charset="0"/>
                <a:ea typeface="Lato" panose="020F0502020204030203" pitchFamily="34" charset="0"/>
                <a:cs typeface="Lato" panose="020F0502020204030203" pitchFamily="34" charset="0"/>
                <a:hlinkClick r:id="rId16"/>
              </a:rPr>
              <a:t>European Citizens' Initiative Forum Learn Page</a:t>
            </a:r>
            <a:br>
              <a:rPr lang="en-US" sz="1600" dirty="0">
                <a:solidFill>
                  <a:srgbClr val="1C2544"/>
                </a:solidFill>
                <a:latin typeface="Lato" panose="020F0502020204030203" pitchFamily="34" charset="0"/>
                <a:ea typeface="Lato" panose="020F0502020204030203" pitchFamily="34" charset="0"/>
                <a:cs typeface="Lato" panose="020F0502020204030203" pitchFamily="34" charset="0"/>
              </a:rPr>
            </a:b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r>
              <a:rPr lang="en-US" sz="1600" dirty="0">
                <a:solidFill>
                  <a:srgbClr val="1C2544"/>
                </a:solidFill>
                <a:latin typeface="Lato" panose="020F0502020204030203" pitchFamily="34" charset="0"/>
                <a:ea typeface="Lato" panose="020F0502020204030203" pitchFamily="34" charset="0"/>
                <a:cs typeface="Lato" panose="020F0502020204030203" pitchFamily="34" charset="0"/>
                <a:hlinkClick r:id="rId17"/>
              </a:rPr>
              <a:t>European Citizens’ Initiative Website</a:t>
            </a: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r>
              <a:rPr lang="en-US" sz="1600" dirty="0">
                <a:solidFill>
                  <a:srgbClr val="1C2544"/>
                </a:solidFill>
                <a:latin typeface="Lato" panose="020F0502020204030203" pitchFamily="34" charset="0"/>
                <a:ea typeface="Lato" panose="020F0502020204030203" pitchFamily="34" charset="0"/>
                <a:cs typeface="Lato" panose="020F0502020204030203" pitchFamily="34" charset="0"/>
                <a:hlinkClick r:id="rId18"/>
              </a:rPr>
              <a:t>Subscribe to the Newsletter</a:t>
            </a: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a:p>
            <a:pPr marL="457200" indent="-457200">
              <a:buFont typeface="Wingdings" pitchFamily="2" charset="2"/>
              <a:buChar char="Ø"/>
            </a:pPr>
            <a:endParaRPr lang="en-US" sz="1600"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
        <p:nvSpPr>
          <p:cNvPr id="10" name="Title 1">
            <a:extLst>
              <a:ext uri="{FF2B5EF4-FFF2-40B4-BE49-F238E27FC236}">
                <a16:creationId xmlns:a16="http://schemas.microsoft.com/office/drawing/2014/main" id="{60FC668D-5318-135D-E258-08CC2354CCFD}"/>
              </a:ext>
            </a:extLst>
          </p:cNvPr>
          <p:cNvSpPr txBox="1">
            <a:spLocks/>
          </p:cNvSpPr>
          <p:nvPr/>
        </p:nvSpPr>
        <p:spPr>
          <a:xfrm>
            <a:off x="457200" y="1252331"/>
            <a:ext cx="8229600" cy="70104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600" b="1" dirty="0">
                <a:solidFill>
                  <a:srgbClr val="1C2544"/>
                </a:solidFill>
                <a:latin typeface="Lato" panose="020F0502020204030203" pitchFamily="34" charset="0"/>
                <a:ea typeface="Lato" panose="020F0502020204030203" pitchFamily="34" charset="0"/>
                <a:cs typeface="Lato" panose="020F0502020204030203" pitchFamily="34" charset="0"/>
              </a:rPr>
              <a:t>For more information</a:t>
            </a:r>
          </a:p>
        </p:txBody>
      </p:sp>
    </p:spTree>
    <p:extLst>
      <p:ext uri="{BB962C8B-B14F-4D97-AF65-F5344CB8AC3E}">
        <p14:creationId xmlns:p14="http://schemas.microsoft.com/office/powerpoint/2010/main" val="1270695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67013A-1DA4-4D46-9C71-6E2F7F1046CF}"/>
              </a:ext>
            </a:extLst>
          </p:cNvPr>
          <p:cNvSpPr txBox="1">
            <a:spLocks/>
          </p:cNvSpPr>
          <p:nvPr/>
        </p:nvSpPr>
        <p:spPr>
          <a:xfrm>
            <a:off x="457200" y="3162299"/>
            <a:ext cx="8229600" cy="53340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000" b="1" dirty="0">
                <a:solidFill>
                  <a:srgbClr val="1C2544"/>
                </a:solidFill>
                <a:latin typeface="Lato" panose="020F0502020204030203" pitchFamily="34" charset="0"/>
                <a:ea typeface="Lato" panose="020F0502020204030203" pitchFamily="34" charset="0"/>
                <a:cs typeface="Lato" panose="020F0502020204030203" pitchFamily="34" charset="0"/>
              </a:rPr>
              <a:t>Thank you very much for joining us today!</a:t>
            </a:r>
          </a:p>
        </p:txBody>
      </p:sp>
      <p:sp>
        <p:nvSpPr>
          <p:cNvPr id="3" name="Espace réservé du contenu 2">
            <a:extLst>
              <a:ext uri="{FF2B5EF4-FFF2-40B4-BE49-F238E27FC236}">
                <a16:creationId xmlns:a16="http://schemas.microsoft.com/office/drawing/2014/main" id="{CE616BBA-B9FF-43FF-A8B9-CEF99A42C5DD}"/>
              </a:ext>
            </a:extLst>
          </p:cNvPr>
          <p:cNvSpPr txBox="1">
            <a:spLocks/>
          </p:cNvSpPr>
          <p:nvPr/>
        </p:nvSpPr>
        <p:spPr>
          <a:xfrm>
            <a:off x="457200" y="3695701"/>
            <a:ext cx="8229600" cy="84274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i="1"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
        <p:nvSpPr>
          <p:cNvPr id="7" name="Espace réservé du contenu 2">
            <a:extLst>
              <a:ext uri="{FF2B5EF4-FFF2-40B4-BE49-F238E27FC236}">
                <a16:creationId xmlns:a16="http://schemas.microsoft.com/office/drawing/2014/main" id="{D3DB951E-B34E-4459-B194-F829BA17F0DB}"/>
              </a:ext>
            </a:extLst>
          </p:cNvPr>
          <p:cNvSpPr txBox="1">
            <a:spLocks/>
          </p:cNvSpPr>
          <p:nvPr/>
        </p:nvSpPr>
        <p:spPr>
          <a:xfrm>
            <a:off x="324678" y="5573776"/>
            <a:ext cx="8229600" cy="84274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GB" i="1"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37727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5A65F-13C0-2231-4425-DBCC216E0163}"/>
              </a:ext>
            </a:extLst>
          </p:cNvPr>
          <p:cNvSpPr>
            <a:spLocks noGrp="1"/>
          </p:cNvSpPr>
          <p:nvPr>
            <p:ph type="title"/>
          </p:nvPr>
        </p:nvSpPr>
        <p:spPr>
          <a:xfrm>
            <a:off x="628650" y="1441571"/>
            <a:ext cx="7886700" cy="421953"/>
          </a:xfrm>
        </p:spPr>
        <p:txBody>
          <a:bodyPr>
            <a:normAutofit fontScale="90000"/>
          </a:bodyPr>
          <a:lstStyle/>
          <a:p>
            <a:pPr algn="ctr"/>
            <a:r>
              <a:rPr lang="en-GB" b="1" dirty="0">
                <a:latin typeface="Lato" panose="020F0502020204030203" pitchFamily="34" charset="0"/>
                <a:ea typeface="Lato" panose="020F0502020204030203" pitchFamily="34" charset="0"/>
                <a:cs typeface="Lato" panose="020F0502020204030203" pitchFamily="34" charset="0"/>
              </a:rPr>
              <a:t>Today’s Agenda </a:t>
            </a:r>
            <a:endParaRPr lang="en-BE"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17F298B4-110E-18CF-9303-34FE35A9EA76}"/>
              </a:ext>
            </a:extLst>
          </p:cNvPr>
          <p:cNvSpPr>
            <a:spLocks noGrp="1"/>
          </p:cNvSpPr>
          <p:nvPr>
            <p:ph idx="1"/>
          </p:nvPr>
        </p:nvSpPr>
        <p:spPr>
          <a:xfrm>
            <a:off x="628650" y="2091842"/>
            <a:ext cx="7886700" cy="4351338"/>
          </a:xfrm>
        </p:spPr>
        <p:txBody>
          <a:bodyPr>
            <a:normAutofit/>
          </a:bodyPr>
          <a:lstStyle/>
          <a:p>
            <a:pPr marL="457200" indent="-457200">
              <a:buFont typeface="+mj-lt"/>
              <a:buAutoNum type="arabicPeriod"/>
            </a:pPr>
            <a:r>
              <a:rPr lang="en-GB" dirty="0">
                <a:latin typeface="Lato" panose="020F0502020204030203" pitchFamily="34" charset="0"/>
                <a:ea typeface="Lato" panose="020F0502020204030203" pitchFamily="34" charset="0"/>
                <a:cs typeface="Lato" panose="020F0502020204030203" pitchFamily="34" charset="0"/>
              </a:rPr>
              <a:t>Introduction (10 minutes)</a:t>
            </a:r>
          </a:p>
          <a:p>
            <a:pPr marL="457200" indent="-457200">
              <a:buFont typeface="+mj-lt"/>
              <a:buAutoNum type="arabicPeriod"/>
            </a:pPr>
            <a:endParaRPr lang="en-GB" dirty="0">
              <a:latin typeface="Lato" panose="020F0502020204030203" pitchFamily="34" charset="0"/>
              <a:ea typeface="Lato" panose="020F0502020204030203" pitchFamily="34" charset="0"/>
              <a:cs typeface="Lato" panose="020F0502020204030203" pitchFamily="34" charset="0"/>
            </a:endParaRPr>
          </a:p>
          <a:p>
            <a:pPr marL="457200" indent="-457200">
              <a:buFont typeface="+mj-lt"/>
              <a:buAutoNum type="arabicPeriod"/>
            </a:pPr>
            <a:r>
              <a:rPr lang="en-GB" dirty="0">
                <a:latin typeface="Lato" panose="020F0502020204030203" pitchFamily="34" charset="0"/>
                <a:ea typeface="Lato" panose="020F0502020204030203" pitchFamily="34" charset="0"/>
                <a:cs typeface="Lato" panose="020F0502020204030203" pitchFamily="34" charset="0"/>
              </a:rPr>
              <a:t>Brief overview of Central Online Collection System and its features </a:t>
            </a:r>
            <a:r>
              <a:rPr lang="en-GB" dirty="0">
                <a:effectLst/>
                <a:latin typeface="Lato" panose="020F0502020204030203" pitchFamily="34" charset="0"/>
                <a:ea typeface="Lato" panose="020F0502020204030203" pitchFamily="34" charset="0"/>
                <a:cs typeface="Lato" panose="020F0502020204030203" pitchFamily="34" charset="0"/>
              </a:rPr>
              <a:t>by </a:t>
            </a:r>
            <a:r>
              <a:rPr lang="en-GB" dirty="0">
                <a:latin typeface="Lato" panose="020F0502020204030203" pitchFamily="34" charset="0"/>
                <a:ea typeface="Lato" panose="020F0502020204030203" pitchFamily="34" charset="0"/>
                <a:cs typeface="Lato" panose="020F0502020204030203" pitchFamily="34" charset="0"/>
              </a:rPr>
              <a:t>IT Project Officer</a:t>
            </a:r>
            <a:r>
              <a:rPr lang="en-GB" dirty="0">
                <a:effectLst/>
                <a:latin typeface="Lato" panose="020F0502020204030203" pitchFamily="34" charset="0"/>
                <a:ea typeface="Lato" panose="020F0502020204030203" pitchFamily="34" charset="0"/>
                <a:cs typeface="Lato" panose="020F0502020204030203" pitchFamily="34" charset="0"/>
              </a:rPr>
              <a:t> </a:t>
            </a:r>
            <a:r>
              <a:rPr lang="en-BE" dirty="0" err="1">
                <a:effectLst/>
                <a:latin typeface="Lato" panose="020F0502020204030203" pitchFamily="34" charset="0"/>
                <a:ea typeface="Lato" panose="020F0502020204030203" pitchFamily="34" charset="0"/>
                <a:cs typeface="Lato" panose="020F0502020204030203" pitchFamily="34" charset="0"/>
              </a:rPr>
              <a:t>Jerôme</a:t>
            </a:r>
            <a:r>
              <a:rPr lang="en-BE" dirty="0">
                <a:effectLst/>
                <a:latin typeface="Lato" panose="020F0502020204030203" pitchFamily="34" charset="0"/>
                <a:ea typeface="Lato" panose="020F0502020204030203" pitchFamily="34" charset="0"/>
                <a:cs typeface="Lato" panose="020F0502020204030203" pitchFamily="34" charset="0"/>
              </a:rPr>
              <a:t> </a:t>
            </a:r>
            <a:r>
              <a:rPr lang="en-BE" dirty="0" err="1">
                <a:effectLst/>
                <a:latin typeface="Lato" panose="020F0502020204030203" pitchFamily="34" charset="0"/>
                <a:ea typeface="Lato" panose="020F0502020204030203" pitchFamily="34" charset="0"/>
                <a:cs typeface="Lato" panose="020F0502020204030203" pitchFamily="34" charset="0"/>
              </a:rPr>
              <a:t>Stefanini</a:t>
            </a:r>
            <a:r>
              <a:rPr lang="en-BE" dirty="0">
                <a:effectLst/>
                <a:latin typeface="Lato" panose="020F0502020204030203" pitchFamily="34" charset="0"/>
                <a:ea typeface="Lato" panose="020F0502020204030203" pitchFamily="34" charset="0"/>
                <a:cs typeface="Lato" panose="020F0502020204030203" pitchFamily="34" charset="0"/>
              </a:rPr>
              <a:t> </a:t>
            </a:r>
            <a:endParaRPr lang="en-GB" dirty="0">
              <a:effectLst/>
              <a:latin typeface="Lato" panose="020F0502020204030203" pitchFamily="34" charset="0"/>
              <a:ea typeface="Lato" panose="020F0502020204030203" pitchFamily="34" charset="0"/>
              <a:cs typeface="Lato" panose="020F0502020204030203" pitchFamily="34" charset="0"/>
            </a:endParaRPr>
          </a:p>
          <a:p>
            <a:pPr marL="457200" indent="-457200">
              <a:buFont typeface="+mj-lt"/>
              <a:buAutoNum type="arabicPeriod"/>
            </a:pPr>
            <a:endParaRPr lang="en-GB" dirty="0">
              <a:latin typeface="Lato" panose="020F0502020204030203" pitchFamily="34" charset="0"/>
              <a:ea typeface="Lato" panose="020F0502020204030203" pitchFamily="34" charset="0"/>
              <a:cs typeface="Lato" panose="020F0502020204030203" pitchFamily="34" charset="0"/>
            </a:endParaRPr>
          </a:p>
          <a:p>
            <a:pPr marL="457200" indent="-457200">
              <a:buFont typeface="+mj-lt"/>
              <a:buAutoNum type="arabicPeriod"/>
            </a:pPr>
            <a:r>
              <a:rPr lang="en-GB" dirty="0">
                <a:latin typeface="Lato" panose="020F0502020204030203" pitchFamily="34" charset="0"/>
                <a:ea typeface="Lato" panose="020F0502020204030203" pitchFamily="34" charset="0"/>
                <a:cs typeface="Lato" panose="020F0502020204030203" pitchFamily="34" charset="0"/>
              </a:rPr>
              <a:t>Presentation of experience using the Central Online Collection System by ECI Organiser Nils Kluger </a:t>
            </a:r>
          </a:p>
          <a:p>
            <a:pPr marL="457200" indent="-457200">
              <a:buFont typeface="+mj-lt"/>
              <a:buAutoNum type="arabicPeriod"/>
            </a:pPr>
            <a:endParaRPr lang="en-GB" dirty="0">
              <a:solidFill>
                <a:srgbClr val="515560"/>
              </a:solidFill>
              <a:latin typeface="Lato" panose="020F0502020204030203" pitchFamily="34" charset="0"/>
              <a:ea typeface="Lato" panose="020F0502020204030203" pitchFamily="34" charset="0"/>
              <a:cs typeface="Lato" panose="020F0502020204030203" pitchFamily="34" charset="0"/>
            </a:endParaRPr>
          </a:p>
          <a:p>
            <a:pPr marL="457200" indent="-457200">
              <a:buFont typeface="+mj-lt"/>
              <a:buAutoNum type="arabicPeriod"/>
            </a:pPr>
            <a:r>
              <a:rPr lang="en-GB" dirty="0">
                <a:latin typeface="Lato" panose="020F0502020204030203" pitchFamily="34" charset="0"/>
                <a:ea typeface="Lato" panose="020F0502020204030203" pitchFamily="34" charset="0"/>
                <a:cs typeface="Lato" panose="020F0502020204030203" pitchFamily="34" charset="0"/>
              </a:rPr>
              <a:t>Q&amp;A with audience </a:t>
            </a:r>
          </a:p>
          <a:p>
            <a:pPr marL="457200" indent="-457200">
              <a:buFont typeface="+mj-lt"/>
              <a:buAutoNum type="arabicPeriod"/>
            </a:pPr>
            <a:endParaRPr lang="en-GB" dirty="0">
              <a:latin typeface="Lato" panose="020F0502020204030203" pitchFamily="34" charset="0"/>
              <a:ea typeface="Lato" panose="020F0502020204030203" pitchFamily="34" charset="0"/>
              <a:cs typeface="Lato" panose="020F0502020204030203" pitchFamily="34" charset="0"/>
            </a:endParaRPr>
          </a:p>
          <a:p>
            <a:pPr marL="457200" indent="-457200">
              <a:buFont typeface="+mj-lt"/>
              <a:buAutoNum type="arabicPeriod"/>
            </a:pPr>
            <a:r>
              <a:rPr lang="en-GB" dirty="0">
                <a:latin typeface="Lato" panose="020F0502020204030203" pitchFamily="34" charset="0"/>
                <a:ea typeface="Lato" panose="020F0502020204030203" pitchFamily="34" charset="0"/>
                <a:cs typeface="Lato" panose="020F0502020204030203" pitchFamily="34" charset="0"/>
              </a:rPr>
              <a:t>Closing remarks </a:t>
            </a:r>
          </a:p>
          <a:p>
            <a:pPr marL="0" indent="0">
              <a:buNone/>
            </a:pPr>
            <a:endParaRPr lang="en-BE" dirty="0"/>
          </a:p>
        </p:txBody>
      </p:sp>
    </p:spTree>
    <p:extLst>
      <p:ext uri="{BB962C8B-B14F-4D97-AF65-F5344CB8AC3E}">
        <p14:creationId xmlns:p14="http://schemas.microsoft.com/office/powerpoint/2010/main" val="248748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98EC6-CC8C-AFE4-6B84-2BEB4A746B6F}"/>
              </a:ext>
            </a:extLst>
          </p:cNvPr>
          <p:cNvSpPr>
            <a:spLocks noGrp="1"/>
          </p:cNvSpPr>
          <p:nvPr>
            <p:ph type="title"/>
          </p:nvPr>
        </p:nvSpPr>
        <p:spPr>
          <a:xfrm>
            <a:off x="628650" y="1395273"/>
            <a:ext cx="7886700" cy="526125"/>
          </a:xfrm>
        </p:spPr>
        <p:txBody>
          <a:bodyPr>
            <a:normAutofit fontScale="90000"/>
          </a:bodyPr>
          <a:lstStyle/>
          <a:p>
            <a:pPr algn="ctr"/>
            <a:r>
              <a:rPr lang="en-GB" b="1" dirty="0">
                <a:latin typeface="Lato" panose="020F0502020204030203" pitchFamily="34" charset="0"/>
                <a:ea typeface="Lato" panose="020F0502020204030203" pitchFamily="34" charset="0"/>
                <a:cs typeface="Lato" panose="020F0502020204030203" pitchFamily="34" charset="0"/>
              </a:rPr>
              <a:t>Interaction and Q&amp;A</a:t>
            </a:r>
            <a:endParaRPr lang="en-BE"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DF826730-669E-6A97-97B9-DC54DBD6C5D9}"/>
              </a:ext>
            </a:extLst>
          </p:cNvPr>
          <p:cNvSpPr>
            <a:spLocks noGrp="1"/>
          </p:cNvSpPr>
          <p:nvPr>
            <p:ph idx="1"/>
          </p:nvPr>
        </p:nvSpPr>
        <p:spPr>
          <a:xfrm>
            <a:off x="628650" y="2199410"/>
            <a:ext cx="7886700" cy="4351338"/>
          </a:xfrm>
        </p:spPr>
        <p:txBody>
          <a:bodyPr/>
          <a:lstStyle/>
          <a:p>
            <a:pPr lvl="0"/>
            <a:r>
              <a:rPr lang="en-GB" u="sng" dirty="0">
                <a:solidFill>
                  <a:srgbClr val="1C2544"/>
                </a:solidFill>
                <a:latin typeface="Lato" panose="020F0502020204030203" pitchFamily="34" charset="0"/>
                <a:ea typeface="Lato" panose="020F0502020204030203" pitchFamily="34" charset="0"/>
                <a:cs typeface="Lato" panose="020F0502020204030203" pitchFamily="34" charset="0"/>
              </a:rPr>
              <a:t>Interface:</a:t>
            </a:r>
            <a:r>
              <a:rPr lang="en-GB" dirty="0">
                <a:solidFill>
                  <a:srgbClr val="1C2544"/>
                </a:solidFill>
                <a:latin typeface="Lato" panose="020F0502020204030203" pitchFamily="34" charset="0"/>
                <a:ea typeface="Lato" panose="020F0502020204030203" pitchFamily="34" charset="0"/>
                <a:cs typeface="Lato" panose="020F0502020204030203" pitchFamily="34" charset="0"/>
              </a:rPr>
              <a:t> Please turn off </a:t>
            </a:r>
            <a:r>
              <a:rPr lang="en-GB" b="1" dirty="0">
                <a:solidFill>
                  <a:srgbClr val="1C2544"/>
                </a:solidFill>
                <a:latin typeface="Lato" panose="020F0502020204030203" pitchFamily="34" charset="0"/>
                <a:ea typeface="Lato" panose="020F0502020204030203" pitchFamily="34" charset="0"/>
                <a:cs typeface="Lato" panose="020F0502020204030203" pitchFamily="34" charset="0"/>
              </a:rPr>
              <a:t>your video and mute yourself </a:t>
            </a:r>
            <a:r>
              <a:rPr lang="en-GB" dirty="0">
                <a:solidFill>
                  <a:srgbClr val="1C2544"/>
                </a:solidFill>
                <a:latin typeface="Lato" panose="020F0502020204030203" pitchFamily="34" charset="0"/>
                <a:ea typeface="Lato" panose="020F0502020204030203" pitchFamily="34" charset="0"/>
                <a:cs typeface="Lato" panose="020F0502020204030203" pitchFamily="34" charset="0"/>
              </a:rPr>
              <a:t>during the presentations.</a:t>
            </a:r>
          </a:p>
          <a:p>
            <a:pPr marL="0" lvl="0" indent="0">
              <a:buNone/>
            </a:pPr>
            <a:endParaRPr lang="en-GB" b="1" dirty="0">
              <a:solidFill>
                <a:srgbClr val="1C2544"/>
              </a:solidFill>
              <a:latin typeface="Lato" panose="020F0502020204030203" pitchFamily="34" charset="0"/>
              <a:ea typeface="Lato" panose="020F0502020204030203" pitchFamily="34" charset="0"/>
              <a:cs typeface="Lato" panose="020F0502020204030203" pitchFamily="34" charset="0"/>
            </a:endParaRPr>
          </a:p>
          <a:p>
            <a:pPr lvl="0"/>
            <a:r>
              <a:rPr lang="en-GB" u="sng" dirty="0">
                <a:solidFill>
                  <a:srgbClr val="1C2544"/>
                </a:solidFill>
                <a:latin typeface="Lato" panose="020F0502020204030203" pitchFamily="34" charset="0"/>
                <a:ea typeface="Lato" panose="020F0502020204030203" pitchFamily="34" charset="0"/>
                <a:cs typeface="Lato" panose="020F0502020204030203" pitchFamily="34" charset="0"/>
              </a:rPr>
              <a:t>Language:</a:t>
            </a:r>
            <a:r>
              <a:rPr lang="en-GB" dirty="0">
                <a:solidFill>
                  <a:srgbClr val="1C2544"/>
                </a:solidFill>
                <a:latin typeface="Lato" panose="020F0502020204030203" pitchFamily="34" charset="0"/>
                <a:ea typeface="Lato" panose="020F0502020204030203" pitchFamily="34" charset="0"/>
                <a:cs typeface="Lato" panose="020F0502020204030203" pitchFamily="34" charset="0"/>
              </a:rPr>
              <a:t> English.</a:t>
            </a:r>
          </a:p>
          <a:p>
            <a:pPr marL="0" lvl="0" indent="0">
              <a:buNone/>
            </a:pPr>
            <a:endParaRPr lang="en-GB" dirty="0">
              <a:solidFill>
                <a:srgbClr val="1C2544"/>
              </a:solidFill>
              <a:latin typeface="Lato" panose="020F0502020204030203" pitchFamily="34" charset="0"/>
              <a:ea typeface="Lato" panose="020F0502020204030203" pitchFamily="34" charset="0"/>
              <a:cs typeface="Lato" panose="020F0502020204030203" pitchFamily="34" charset="0"/>
            </a:endParaRPr>
          </a:p>
          <a:p>
            <a:pPr lvl="0"/>
            <a:r>
              <a:rPr lang="en-GB" u="sng" dirty="0">
                <a:solidFill>
                  <a:srgbClr val="1C2544"/>
                </a:solidFill>
                <a:latin typeface="Lato" panose="020F0502020204030203" pitchFamily="34" charset="0"/>
                <a:ea typeface="Lato" panose="020F0502020204030203" pitchFamily="34" charset="0"/>
                <a:cs typeface="Lato" panose="020F0502020204030203" pitchFamily="34" charset="0"/>
              </a:rPr>
              <a:t>How to interact and ask questions:</a:t>
            </a:r>
            <a:r>
              <a:rPr lang="en-GB" dirty="0">
                <a:solidFill>
                  <a:srgbClr val="1C2544"/>
                </a:solidFill>
                <a:latin typeface="Lato" panose="020F0502020204030203" pitchFamily="34" charset="0"/>
                <a:ea typeface="Lato" panose="020F0502020204030203" pitchFamily="34" charset="0"/>
                <a:cs typeface="Lato" panose="020F0502020204030203" pitchFamily="34" charset="0"/>
              </a:rPr>
              <a:t> You can use the chat to ask questions. They will be noted and picked up by the moderator during the respective Q&amp;A session.</a:t>
            </a:r>
          </a:p>
          <a:p>
            <a:pPr lvl="0"/>
            <a:endParaRPr lang="en-GB" dirty="0">
              <a:solidFill>
                <a:srgbClr val="1C2544"/>
              </a:solidFill>
              <a:latin typeface="Lato" panose="020F0502020204030203" pitchFamily="34" charset="0"/>
              <a:ea typeface="Lato" panose="020F0502020204030203" pitchFamily="34" charset="0"/>
              <a:cs typeface="Lato" panose="020F0502020204030203" pitchFamily="34" charset="0"/>
            </a:endParaRPr>
          </a:p>
          <a:p>
            <a:pPr lvl="0"/>
            <a:r>
              <a:rPr lang="en-GB" dirty="0">
                <a:solidFill>
                  <a:srgbClr val="1C2544"/>
                </a:solidFill>
                <a:latin typeface="Lato" panose="020F0502020204030203" pitchFamily="34" charset="0"/>
                <a:ea typeface="Lato" panose="020F0502020204030203" pitchFamily="34" charset="0"/>
                <a:cs typeface="Lato" panose="020F0502020204030203" pitchFamily="34" charset="0"/>
              </a:rPr>
              <a:t>The </a:t>
            </a:r>
            <a:r>
              <a:rPr lang="en-GB" u="sng" dirty="0">
                <a:solidFill>
                  <a:srgbClr val="1C2544"/>
                </a:solidFill>
                <a:latin typeface="Lato" panose="020F0502020204030203" pitchFamily="34" charset="0"/>
                <a:ea typeface="Lato" panose="020F0502020204030203" pitchFamily="34" charset="0"/>
                <a:cs typeface="Lato" panose="020F0502020204030203" pitchFamily="34" charset="0"/>
              </a:rPr>
              <a:t>Webinar will be recorded </a:t>
            </a:r>
            <a:r>
              <a:rPr lang="en-GB" dirty="0">
                <a:solidFill>
                  <a:srgbClr val="1C2544"/>
                </a:solidFill>
                <a:latin typeface="Lato" panose="020F0502020204030203" pitchFamily="34" charset="0"/>
                <a:ea typeface="Lato" panose="020F0502020204030203" pitchFamily="34" charset="0"/>
                <a:cs typeface="Lato" panose="020F0502020204030203" pitchFamily="34" charset="0"/>
              </a:rPr>
              <a:t>and uploaded on the European Citizens’ Initiative Forum</a:t>
            </a:r>
          </a:p>
          <a:p>
            <a:pPr marL="0" indent="0">
              <a:buNone/>
            </a:pPr>
            <a:endParaRPr lang="en-BE" dirty="0"/>
          </a:p>
        </p:txBody>
      </p:sp>
    </p:spTree>
    <p:extLst>
      <p:ext uri="{BB962C8B-B14F-4D97-AF65-F5344CB8AC3E}">
        <p14:creationId xmlns:p14="http://schemas.microsoft.com/office/powerpoint/2010/main" val="2439318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797632-484F-4288-A7FD-1EDE2C61D82F}"/>
              </a:ext>
            </a:extLst>
          </p:cNvPr>
          <p:cNvSpPr txBox="1"/>
          <p:nvPr/>
        </p:nvSpPr>
        <p:spPr>
          <a:xfrm>
            <a:off x="96717" y="1923629"/>
            <a:ext cx="3913870" cy="4247317"/>
          </a:xfrm>
          <a:prstGeom prst="rect">
            <a:avLst/>
          </a:prstGeom>
          <a:noFill/>
        </p:spPr>
        <p:txBody>
          <a:bodyPr wrap="square" rtlCol="0">
            <a:spAutoFit/>
          </a:bodyPr>
          <a:lstStyle/>
          <a:p>
            <a:pPr marL="0" indent="0">
              <a:buNone/>
            </a:pPr>
            <a:endParaRPr lang="en-GB" dirty="0"/>
          </a:p>
          <a:p>
            <a:pPr lvl="1"/>
            <a:r>
              <a:rPr lang="en-GB" dirty="0">
                <a:latin typeface="Lato" panose="020F0502020204030203" pitchFamily="34" charset="0"/>
                <a:ea typeface="Lato" panose="020F0502020204030203" pitchFamily="34" charset="0"/>
                <a:cs typeface="Lato" panose="020F0502020204030203" pitchFamily="34" charset="0"/>
              </a:rPr>
              <a:t>A great tool for organising your initiative </a:t>
            </a:r>
          </a:p>
          <a:p>
            <a:pPr lvl="1"/>
            <a:endParaRPr lang="en-GB" dirty="0">
              <a:latin typeface="Lato" panose="020F0502020204030203" pitchFamily="34" charset="0"/>
              <a:ea typeface="Lato" panose="020F0502020204030203" pitchFamily="34" charset="0"/>
              <a:cs typeface="Lato" panose="020F0502020204030203" pitchFamily="34" charset="0"/>
            </a:endParaRPr>
          </a:p>
          <a:p>
            <a:pPr marL="742950" lvl="1" indent="-285750">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Learn Section: Webinars, Guidance Notes, Learning Material</a:t>
            </a:r>
          </a:p>
          <a:p>
            <a:pPr marL="742950" lvl="1" indent="-285750">
              <a:buFont typeface="Arial" panose="020B0604020202020204" pitchFamily="34" charset="0"/>
              <a:buChar char="•"/>
            </a:pPr>
            <a:endParaRPr lang="en-GB" dirty="0">
              <a:latin typeface="Lato" panose="020F0502020204030203" pitchFamily="34" charset="0"/>
              <a:ea typeface="Lato" panose="020F0502020204030203" pitchFamily="34" charset="0"/>
              <a:cs typeface="Lato" panose="020F0502020204030203" pitchFamily="34" charset="0"/>
            </a:endParaRPr>
          </a:p>
          <a:p>
            <a:pPr marL="742950" lvl="1" indent="-285750">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Blogs</a:t>
            </a:r>
          </a:p>
          <a:p>
            <a:pPr marL="742950" lvl="1" indent="-285750">
              <a:buFont typeface="Arial" panose="020B0604020202020204" pitchFamily="34" charset="0"/>
              <a:buChar char="•"/>
            </a:pPr>
            <a:endParaRPr lang="en-GB" dirty="0">
              <a:latin typeface="Lato" panose="020F0502020204030203" pitchFamily="34" charset="0"/>
              <a:ea typeface="Lato" panose="020F0502020204030203" pitchFamily="34" charset="0"/>
              <a:cs typeface="Lato" panose="020F0502020204030203" pitchFamily="34" charset="0"/>
            </a:endParaRPr>
          </a:p>
          <a:p>
            <a:pPr marL="742950" lvl="1" indent="-285750">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Discuss</a:t>
            </a:r>
          </a:p>
          <a:p>
            <a:pPr marL="742950" lvl="1" indent="-285750">
              <a:buFont typeface="Arial" panose="020B0604020202020204" pitchFamily="34" charset="0"/>
              <a:buChar char="•"/>
            </a:pPr>
            <a:endParaRPr lang="en-GB" dirty="0">
              <a:latin typeface="Lato" panose="020F0502020204030203" pitchFamily="34" charset="0"/>
              <a:ea typeface="Lato" panose="020F0502020204030203" pitchFamily="34" charset="0"/>
              <a:cs typeface="Lato" panose="020F0502020204030203" pitchFamily="34" charset="0"/>
            </a:endParaRPr>
          </a:p>
          <a:p>
            <a:pPr marL="742950" lvl="1" indent="-285750">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Seek Advice: if you need campaigning or fundraising advice during your campaign</a:t>
            </a:r>
          </a:p>
        </p:txBody>
      </p:sp>
      <p:pic>
        <p:nvPicPr>
          <p:cNvPr id="4" name="Picture 3">
            <a:extLst>
              <a:ext uri="{FF2B5EF4-FFF2-40B4-BE49-F238E27FC236}">
                <a16:creationId xmlns:a16="http://schemas.microsoft.com/office/drawing/2014/main" id="{4D42558D-A924-4DBD-80F8-284CD951C5C7}"/>
              </a:ext>
            </a:extLst>
          </p:cNvPr>
          <p:cNvPicPr>
            <a:picLocks noChangeAspect="1"/>
          </p:cNvPicPr>
          <p:nvPr/>
        </p:nvPicPr>
        <p:blipFill>
          <a:blip r:embed="rId3"/>
          <a:stretch>
            <a:fillRect/>
          </a:stretch>
        </p:blipFill>
        <p:spPr>
          <a:xfrm>
            <a:off x="4010587" y="2274480"/>
            <a:ext cx="5133413" cy="3526076"/>
          </a:xfrm>
          <a:prstGeom prst="rect">
            <a:avLst/>
          </a:prstGeom>
        </p:spPr>
      </p:pic>
      <p:sp>
        <p:nvSpPr>
          <p:cNvPr id="3" name="Title 1">
            <a:extLst>
              <a:ext uri="{FF2B5EF4-FFF2-40B4-BE49-F238E27FC236}">
                <a16:creationId xmlns:a16="http://schemas.microsoft.com/office/drawing/2014/main" id="{1645C002-E9C1-9041-9A9B-520F36EBF17D}"/>
              </a:ext>
            </a:extLst>
          </p:cNvPr>
          <p:cNvSpPr txBox="1">
            <a:spLocks/>
          </p:cNvSpPr>
          <p:nvPr/>
        </p:nvSpPr>
        <p:spPr>
          <a:xfrm>
            <a:off x="628650" y="1397504"/>
            <a:ext cx="7886700" cy="526125"/>
          </a:xfrm>
          <a:prstGeom prst="rect">
            <a:avLst/>
          </a:prstGeom>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000" b="1" dirty="0">
                <a:latin typeface="Lato" panose="020F0502020204030203" pitchFamily="34" charset="0"/>
                <a:ea typeface="Lato" panose="020F0502020204030203" pitchFamily="34" charset="0"/>
                <a:cs typeface="Lato" panose="020F0502020204030203" pitchFamily="34" charset="0"/>
              </a:rPr>
              <a:t>The European Citizens’ Initiative Forum </a:t>
            </a:r>
            <a:endParaRPr lang="en-BE" sz="3000" b="1"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129799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0F44048-C36C-42DC-AA3D-A4523B0801B0}"/>
              </a:ext>
            </a:extLst>
          </p:cNvPr>
          <p:cNvSpPr>
            <a:spLocks noGrp="1"/>
          </p:cNvSpPr>
          <p:nvPr>
            <p:ph type="ctrTitle"/>
          </p:nvPr>
        </p:nvSpPr>
        <p:spPr>
          <a:xfrm>
            <a:off x="1181853" y="1463519"/>
            <a:ext cx="6780294" cy="850014"/>
          </a:xfrm>
        </p:spPr>
        <p:txBody>
          <a:bodyPr>
            <a:noAutofit/>
          </a:bodyPr>
          <a:lstStyle/>
          <a:p>
            <a:r>
              <a:rPr lang="en-BE" sz="3000" b="1" dirty="0">
                <a:solidFill>
                  <a:srgbClr val="1C2544"/>
                </a:solidFill>
                <a:latin typeface="Lato" panose="020F0502020204030203" pitchFamily="34" charset="0"/>
                <a:ea typeface="Lato" panose="020F0502020204030203" pitchFamily="34" charset="0"/>
                <a:cs typeface="Lato" panose="020F0502020204030203" pitchFamily="34" charset="0"/>
              </a:rPr>
              <a:t>What is the European Citizens’ Initiative?</a:t>
            </a:r>
          </a:p>
        </p:txBody>
      </p:sp>
      <p:sp>
        <p:nvSpPr>
          <p:cNvPr id="6" name="Subtitle 2">
            <a:extLst>
              <a:ext uri="{FF2B5EF4-FFF2-40B4-BE49-F238E27FC236}">
                <a16:creationId xmlns:a16="http://schemas.microsoft.com/office/drawing/2014/main" id="{044476BB-DECA-43A0-9E0B-47F642414C3F}"/>
              </a:ext>
            </a:extLst>
          </p:cNvPr>
          <p:cNvSpPr>
            <a:spLocks noGrp="1"/>
          </p:cNvSpPr>
          <p:nvPr>
            <p:ph type="subTitle" idx="1"/>
          </p:nvPr>
        </p:nvSpPr>
        <p:spPr>
          <a:xfrm>
            <a:off x="1538044" y="2739046"/>
            <a:ext cx="6067912" cy="2229922"/>
          </a:xfrm>
        </p:spPr>
        <p:txBody>
          <a:bodyPr>
            <a:normAutofit fontScale="32500" lnSpcReduction="20000"/>
          </a:bodyPr>
          <a:lstStyle/>
          <a:p>
            <a:pPr algn="just"/>
            <a:r>
              <a:rPr lang="en-GB" sz="6200" b="1" dirty="0">
                <a:latin typeface="Lato" panose="020F0502020204030203" pitchFamily="34" charset="0"/>
                <a:ea typeface="Lato" panose="020F0502020204030203" pitchFamily="34" charset="0"/>
                <a:cs typeface="Lato" panose="020F0502020204030203" pitchFamily="34" charset="0"/>
              </a:rPr>
              <a:t>Article 11(4) of the Treaty on the European Union:</a:t>
            </a:r>
          </a:p>
          <a:p>
            <a:pPr algn="l"/>
            <a:endParaRPr lang="en-GB" sz="6200" dirty="0">
              <a:latin typeface="Lato" panose="020F0502020204030203" pitchFamily="34" charset="0"/>
              <a:ea typeface="Lato" panose="020F0502020204030203" pitchFamily="34" charset="0"/>
              <a:cs typeface="Lato" panose="020F0502020204030203" pitchFamily="34" charset="0"/>
            </a:endParaRPr>
          </a:p>
          <a:p>
            <a:pPr algn="just"/>
            <a:r>
              <a:rPr lang="en-GB" sz="6200" i="1" dirty="0">
                <a:latin typeface="Lato" panose="020F0502020204030203" pitchFamily="34" charset="0"/>
                <a:ea typeface="Lato" panose="020F0502020204030203" pitchFamily="34" charset="0"/>
                <a:cs typeface="Lato" panose="020F0502020204030203" pitchFamily="34" charset="0"/>
              </a:rPr>
              <a:t>Not less than one million citizens who are nationals of a significant number of Member States may take the initiative of inviting the European Commission, within the framework of its powers, to submit any appropriate proposal on matters where citizens consider that a legal act of the Union is required for the purpose of implementing the Treaties.</a:t>
            </a:r>
          </a:p>
          <a:p>
            <a:endParaRPr lang="fr-BE" dirty="0">
              <a:solidFill>
                <a:srgbClr val="1C2544"/>
              </a:solidFill>
              <a:latin typeface="Lato" panose="020F0502020204030203" pitchFamily="34" charset="0"/>
              <a:ea typeface="Lato" panose="020F0502020204030203" pitchFamily="34" charset="0"/>
              <a:cs typeface="Lato" panose="020F0502020204030203" pitchFamily="34" charset="0"/>
            </a:endParaRPr>
          </a:p>
          <a:p>
            <a:endParaRPr lang="fr-BE" dirty="0">
              <a:solidFill>
                <a:srgbClr val="1C2544"/>
              </a:solidFill>
              <a:latin typeface="Lato" panose="020F0502020204030203" pitchFamily="34" charset="0"/>
              <a:ea typeface="Lato" panose="020F0502020204030203" pitchFamily="34" charset="0"/>
              <a:cs typeface="Lato" panose="020F0502020204030203" pitchFamily="34" charset="0"/>
            </a:endParaRPr>
          </a:p>
        </p:txBody>
      </p:sp>
      <p:sp>
        <p:nvSpPr>
          <p:cNvPr id="7" name="TextBox 3">
            <a:extLst>
              <a:ext uri="{FF2B5EF4-FFF2-40B4-BE49-F238E27FC236}">
                <a16:creationId xmlns:a16="http://schemas.microsoft.com/office/drawing/2014/main" id="{311961ED-D76C-459C-86F3-1F91FFF8CF35}"/>
              </a:ext>
            </a:extLst>
          </p:cNvPr>
          <p:cNvSpPr txBox="1"/>
          <p:nvPr/>
        </p:nvSpPr>
        <p:spPr>
          <a:xfrm>
            <a:off x="1538044" y="5394481"/>
            <a:ext cx="6067912" cy="646331"/>
          </a:xfrm>
          <a:prstGeom prst="rect">
            <a:avLst/>
          </a:prstGeom>
          <a:noFill/>
        </p:spPr>
        <p:txBody>
          <a:bodyPr wrap="square" rtlCol="0">
            <a:spAutoFit/>
          </a:bodyPr>
          <a:lstStyle/>
          <a:p>
            <a:pPr algn="ctr"/>
            <a:r>
              <a:rPr lang="fr-BE" b="1" dirty="0">
                <a:solidFill>
                  <a:srgbClr val="5CB245"/>
                </a:solidFill>
                <a:latin typeface="Lato" panose="020F0502020204030203" pitchFamily="34" charset="0"/>
                <a:ea typeface="Lato" panose="020F0502020204030203" pitchFamily="34" charset="0"/>
                <a:cs typeface="Lato" panose="020F0502020204030203" pitchFamily="34" charset="0"/>
              </a:rPr>
              <a:t>THE FIRST SUPRANATIONAL INSTRUMENT OF PARTICIPATORY DEMOCRACY</a:t>
            </a:r>
            <a:endParaRPr lang="en-GB" b="1" dirty="0">
              <a:solidFill>
                <a:srgbClr val="5CB245"/>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63114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E85C498-5102-4637-854C-01668E470081}"/>
              </a:ext>
            </a:extLst>
          </p:cNvPr>
          <p:cNvPicPr>
            <a:picLocks noGrp="1" noChangeAspect="1"/>
          </p:cNvPicPr>
          <p:nvPr>
            <p:ph idx="1"/>
          </p:nvPr>
        </p:nvPicPr>
        <p:blipFill>
          <a:blip r:embed="rId3"/>
          <a:stretch>
            <a:fillRect/>
          </a:stretch>
        </p:blipFill>
        <p:spPr>
          <a:xfrm>
            <a:off x="1057352" y="1660417"/>
            <a:ext cx="7020905" cy="2543530"/>
          </a:xfrm>
        </p:spPr>
      </p:pic>
      <p:sp>
        <p:nvSpPr>
          <p:cNvPr id="6" name="TextBox 5">
            <a:extLst>
              <a:ext uri="{FF2B5EF4-FFF2-40B4-BE49-F238E27FC236}">
                <a16:creationId xmlns:a16="http://schemas.microsoft.com/office/drawing/2014/main" id="{6702C992-313D-4AAB-9DDE-AD20B1203494}"/>
              </a:ext>
            </a:extLst>
          </p:cNvPr>
          <p:cNvSpPr txBox="1"/>
          <p:nvPr/>
        </p:nvSpPr>
        <p:spPr>
          <a:xfrm>
            <a:off x="402670" y="4448604"/>
            <a:ext cx="8330267" cy="1538883"/>
          </a:xfrm>
          <a:prstGeom prst="rect">
            <a:avLst/>
          </a:prstGeom>
          <a:noFill/>
        </p:spPr>
        <p:txBody>
          <a:bodyPr wrap="square" rtlCol="0">
            <a:spAutoFit/>
          </a:bodyPr>
          <a:lstStyle/>
          <a:p>
            <a:endParaRPr lang="en-GB" dirty="0">
              <a:sym typeface="Wingdings" panose="05000000000000000000" pitchFamily="2" charset="2"/>
            </a:endParaRPr>
          </a:p>
          <a:p>
            <a:r>
              <a:rPr lang="en-GB" sz="2000" b="1" dirty="0">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Campaign preparation</a:t>
            </a:r>
            <a:r>
              <a:rPr lang="en-GB" sz="2000" dirty="0">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It is pivotal to start organising your campaign during this time </a:t>
            </a:r>
          </a:p>
          <a:p>
            <a:endParaRPr lang="en-GB" dirty="0">
              <a:sym typeface="Wingdings" panose="05000000000000000000" pitchFamily="2" charset="2"/>
            </a:endParaRPr>
          </a:p>
          <a:p>
            <a:endParaRPr lang="LID4096" dirty="0"/>
          </a:p>
        </p:txBody>
      </p:sp>
    </p:spTree>
    <p:extLst>
      <p:ext uri="{BB962C8B-B14F-4D97-AF65-F5344CB8AC3E}">
        <p14:creationId xmlns:p14="http://schemas.microsoft.com/office/powerpoint/2010/main" val="85903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E4D3-9928-45B8-B3DB-FDB519194623}"/>
              </a:ext>
            </a:extLst>
          </p:cNvPr>
          <p:cNvSpPr>
            <a:spLocks noGrp="1"/>
          </p:cNvSpPr>
          <p:nvPr>
            <p:ph type="title"/>
          </p:nvPr>
        </p:nvSpPr>
        <p:spPr>
          <a:xfrm>
            <a:off x="486695" y="1045954"/>
            <a:ext cx="2738601" cy="1676603"/>
          </a:xfrm>
        </p:spPr>
        <p:txBody>
          <a:bodyPr>
            <a:normAutofit/>
          </a:bodyPr>
          <a:lstStyle/>
          <a:p>
            <a:pPr algn="ctr"/>
            <a:r>
              <a:rPr lang="en-GB" sz="3600" b="1" dirty="0">
                <a:latin typeface="Lato" panose="020F0502020204030203" pitchFamily="34" charset="0"/>
                <a:ea typeface="Lato" panose="020F0502020204030203" pitchFamily="34" charset="0"/>
                <a:cs typeface="Lato" panose="020F0502020204030203" pitchFamily="34" charset="0"/>
              </a:rPr>
              <a:t>Collecting Signatures</a:t>
            </a:r>
            <a:endParaRPr lang="LID4096" sz="3600" b="1" dirty="0">
              <a:latin typeface="Lato" panose="020F0502020204030203" pitchFamily="34" charset="0"/>
              <a:ea typeface="Lato" panose="020F0502020204030203" pitchFamily="34" charset="0"/>
              <a:cs typeface="Lato" panose="020F0502020204030203" pitchFamily="34" charset="0"/>
            </a:endParaRPr>
          </a:p>
        </p:txBody>
      </p:sp>
      <p:sp>
        <p:nvSpPr>
          <p:cNvPr id="8" name="Content Placeholder 7">
            <a:extLst>
              <a:ext uri="{FF2B5EF4-FFF2-40B4-BE49-F238E27FC236}">
                <a16:creationId xmlns:a16="http://schemas.microsoft.com/office/drawing/2014/main" id="{FF9A1BED-BDF0-8D89-55F1-E58992AC483D}"/>
              </a:ext>
            </a:extLst>
          </p:cNvPr>
          <p:cNvSpPr>
            <a:spLocks noGrp="1"/>
          </p:cNvSpPr>
          <p:nvPr>
            <p:ph idx="1"/>
          </p:nvPr>
        </p:nvSpPr>
        <p:spPr>
          <a:xfrm>
            <a:off x="438378" y="2951545"/>
            <a:ext cx="2835236" cy="2185299"/>
          </a:xfrm>
        </p:spPr>
        <p:txBody>
          <a:bodyPr>
            <a:normAutofit lnSpcReduction="10000"/>
          </a:bodyPr>
          <a:lstStyle/>
          <a:p>
            <a:pPr marL="0" indent="0" algn="ctr">
              <a:buNone/>
            </a:pPr>
            <a:r>
              <a:rPr lang="en-GB" dirty="0">
                <a:latin typeface="Lato" panose="020F0502020204030203" pitchFamily="34" charset="0"/>
                <a:ea typeface="Lato" panose="020F0502020204030203" pitchFamily="34" charset="0"/>
                <a:cs typeface="Lato" panose="020F0502020204030203" pitchFamily="34" charset="0"/>
              </a:rPr>
              <a:t>The goal is to reach at least 1 million signatures, </a:t>
            </a:r>
          </a:p>
          <a:p>
            <a:pPr marL="0" indent="0" algn="ctr">
              <a:buNone/>
            </a:pPr>
            <a:r>
              <a:rPr lang="en-GB" dirty="0">
                <a:latin typeface="Lato" panose="020F0502020204030203" pitchFamily="34" charset="0"/>
                <a:ea typeface="Lato" panose="020F0502020204030203" pitchFamily="34" charset="0"/>
                <a:cs typeface="Lato" panose="020F0502020204030203" pitchFamily="34" charset="0"/>
              </a:rPr>
              <a:t>including a minimum number in at least seven Member States, in 12 months</a:t>
            </a:r>
          </a:p>
          <a:p>
            <a:pPr marL="0" indent="0">
              <a:buNone/>
            </a:pPr>
            <a:endParaRPr lang="en-US" sz="1600" dirty="0"/>
          </a:p>
        </p:txBody>
      </p:sp>
      <p:pic>
        <p:nvPicPr>
          <p:cNvPr id="7" name="Content Placeholder 3">
            <a:extLst>
              <a:ext uri="{FF2B5EF4-FFF2-40B4-BE49-F238E27FC236}">
                <a16:creationId xmlns:a16="http://schemas.microsoft.com/office/drawing/2014/main" id="{E6A8567A-2285-82C2-AD14-3581E21D6C56}"/>
              </a:ext>
            </a:extLst>
          </p:cNvPr>
          <p:cNvPicPr>
            <a:picLocks noChangeAspect="1"/>
          </p:cNvPicPr>
          <p:nvPr/>
        </p:nvPicPr>
        <p:blipFill rotWithShape="1">
          <a:blip r:embed="rId3"/>
          <a:srcRect r="13685"/>
          <a:stretch/>
        </p:blipFill>
        <p:spPr>
          <a:xfrm>
            <a:off x="3201126" y="0"/>
            <a:ext cx="5942874" cy="6858000"/>
          </a:xfrm>
          <a:prstGeom prst="rect">
            <a:avLst/>
          </a:prstGeom>
        </p:spPr>
      </p:pic>
    </p:spTree>
    <p:extLst>
      <p:ext uri="{BB962C8B-B14F-4D97-AF65-F5344CB8AC3E}">
        <p14:creationId xmlns:p14="http://schemas.microsoft.com/office/powerpoint/2010/main" val="371060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406-EA7C-4DD4-812A-67C662C4A06B}"/>
              </a:ext>
            </a:extLst>
          </p:cNvPr>
          <p:cNvSpPr>
            <a:spLocks noGrp="1"/>
          </p:cNvSpPr>
          <p:nvPr>
            <p:ph type="title"/>
          </p:nvPr>
        </p:nvSpPr>
        <p:spPr>
          <a:xfrm>
            <a:off x="1934653" y="1313496"/>
            <a:ext cx="5274694" cy="549786"/>
          </a:xfrm>
        </p:spPr>
        <p:txBody>
          <a:bodyPr>
            <a:normAutofit fontScale="90000"/>
          </a:bodyPr>
          <a:lstStyle/>
          <a:p>
            <a:pPr algn="ctr"/>
            <a:r>
              <a:rPr lang="en-GB" sz="3000" b="1" dirty="0">
                <a:latin typeface="Lato" panose="020F0502020204030203" pitchFamily="34" charset="0"/>
                <a:ea typeface="Lato" panose="020F0502020204030203" pitchFamily="34" charset="0"/>
                <a:cs typeface="Lato" panose="020F0502020204030203" pitchFamily="34" charset="0"/>
              </a:rPr>
              <a:t>Collecting signatures - Overview</a:t>
            </a:r>
            <a:endParaRPr lang="LID4096" sz="3000"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724A1ED9-23B8-4C62-9AD8-AB762F8ACEE5}"/>
              </a:ext>
            </a:extLst>
          </p:cNvPr>
          <p:cNvSpPr>
            <a:spLocks noGrp="1"/>
          </p:cNvSpPr>
          <p:nvPr>
            <p:ph idx="1"/>
          </p:nvPr>
        </p:nvSpPr>
        <p:spPr>
          <a:xfrm>
            <a:off x="419304" y="1979029"/>
            <a:ext cx="8305392" cy="4486256"/>
          </a:xfrm>
        </p:spPr>
        <p:txBody>
          <a:bodyPr>
            <a:noAutofit/>
          </a:bodyPr>
          <a:lstStyle/>
          <a:p>
            <a:r>
              <a:rPr lang="en-GB" sz="2000" b="1" dirty="0">
                <a:latin typeface="Lato" panose="020F0502020204030203" pitchFamily="34" charset="0"/>
                <a:ea typeface="Lato" panose="020F0502020204030203" pitchFamily="34" charset="0"/>
                <a:cs typeface="Lato" panose="020F0502020204030203" pitchFamily="34" charset="0"/>
              </a:rPr>
              <a:t>Organisers have 6 months from the date of registration of your initiative to decide when to begin the one-year collection of statements of support</a:t>
            </a:r>
            <a:r>
              <a:rPr lang="en-GB" sz="2000" dirty="0">
                <a:latin typeface="Lato" panose="020F0502020204030203" pitchFamily="34" charset="0"/>
                <a:ea typeface="Lato" panose="020F0502020204030203" pitchFamily="34" charset="0"/>
                <a:cs typeface="Lato" panose="020F0502020204030203" pitchFamily="34" charset="0"/>
              </a:rPr>
              <a:t>. </a:t>
            </a:r>
          </a:p>
          <a:p>
            <a:endParaRPr lang="en-GB" sz="2000" dirty="0">
              <a:latin typeface="Lato" panose="020F0502020204030203" pitchFamily="34" charset="0"/>
              <a:ea typeface="Lato" panose="020F0502020204030203" pitchFamily="34" charset="0"/>
              <a:cs typeface="Lato" panose="020F0502020204030203" pitchFamily="34" charset="0"/>
            </a:endParaRPr>
          </a:p>
          <a:p>
            <a:r>
              <a:rPr lang="en-GB" sz="2000" dirty="0">
                <a:latin typeface="Lato" panose="020F0502020204030203" pitchFamily="34" charset="0"/>
                <a:ea typeface="Lato" panose="020F0502020204030203" pitchFamily="34" charset="0"/>
                <a:cs typeface="Lato" panose="020F0502020204030203" pitchFamily="34" charset="0"/>
              </a:rPr>
              <a:t>Organisers need to inform the Commission of the chosen date at the latest </a:t>
            </a:r>
            <a:r>
              <a:rPr lang="en-GB" sz="2000" b="1" dirty="0">
                <a:latin typeface="Lato" panose="020F0502020204030203" pitchFamily="34" charset="0"/>
                <a:ea typeface="Lato" panose="020F0502020204030203" pitchFamily="34" charset="0"/>
                <a:cs typeface="Lato" panose="020F0502020204030203" pitchFamily="34" charset="0"/>
              </a:rPr>
              <a:t>10 working days before that</a:t>
            </a:r>
            <a:r>
              <a:rPr lang="en-GB" sz="2000" dirty="0">
                <a:latin typeface="Lato" panose="020F0502020204030203" pitchFamily="34" charset="0"/>
                <a:ea typeface="Lato" panose="020F0502020204030203" pitchFamily="34" charset="0"/>
                <a:cs typeface="Lato" panose="020F0502020204030203" pitchFamily="34" charset="0"/>
              </a:rPr>
              <a:t>. </a:t>
            </a:r>
          </a:p>
          <a:p>
            <a:endParaRPr lang="en-GB" sz="2000" dirty="0">
              <a:latin typeface="Lato" panose="020F0502020204030203" pitchFamily="34" charset="0"/>
              <a:ea typeface="Lato" panose="020F0502020204030203" pitchFamily="34" charset="0"/>
              <a:cs typeface="Lato" panose="020F0502020204030203" pitchFamily="34" charset="0"/>
            </a:endParaRPr>
          </a:p>
          <a:p>
            <a:r>
              <a:rPr lang="en-US" sz="2000" b="0" i="0" dirty="0">
                <a:effectLst/>
                <a:latin typeface="Lato" panose="020F0502020204030203" pitchFamily="34" charset="0"/>
                <a:ea typeface="Lato" panose="020F0502020204030203" pitchFamily="34" charset="0"/>
                <a:cs typeface="Lato" panose="020F0502020204030203" pitchFamily="34" charset="0"/>
              </a:rPr>
              <a:t>Signatories need to be </a:t>
            </a:r>
            <a:r>
              <a:rPr lang="en-US" sz="2000" b="1" i="0" dirty="0">
                <a:effectLst/>
                <a:latin typeface="Lato" panose="020F0502020204030203" pitchFamily="34" charset="0"/>
                <a:ea typeface="Lato" panose="020F0502020204030203" pitchFamily="34" charset="0"/>
                <a:cs typeface="Lato" panose="020F0502020204030203" pitchFamily="34" charset="0"/>
              </a:rPr>
              <a:t>EU citizens (nationals of EU Member States) </a:t>
            </a:r>
            <a:r>
              <a:rPr lang="en-US" sz="2000" b="0" i="0" dirty="0">
                <a:effectLst/>
                <a:latin typeface="Lato" panose="020F0502020204030203" pitchFamily="34" charset="0"/>
                <a:ea typeface="Lato" panose="020F0502020204030203" pitchFamily="34" charset="0"/>
                <a:cs typeface="Lato" panose="020F0502020204030203" pitchFamily="34" charset="0"/>
              </a:rPr>
              <a:t>and </a:t>
            </a:r>
            <a:r>
              <a:rPr lang="en-US" sz="2000" b="1" i="0" dirty="0">
                <a:effectLst/>
                <a:latin typeface="Lato" panose="020F0502020204030203" pitchFamily="34" charset="0"/>
                <a:ea typeface="Lato" panose="020F0502020204030203" pitchFamily="34" charset="0"/>
                <a:cs typeface="Lato" panose="020F0502020204030203" pitchFamily="34" charset="0"/>
              </a:rPr>
              <a:t>old enough to vote in European Parliament elections</a:t>
            </a:r>
            <a:r>
              <a:rPr lang="en-US" sz="2000" b="0" i="0" dirty="0">
                <a:effectLst/>
                <a:latin typeface="Lato" panose="020F0502020204030203" pitchFamily="34" charset="0"/>
                <a:ea typeface="Lato" panose="020F0502020204030203" pitchFamily="34" charset="0"/>
                <a:cs typeface="Lato" panose="020F0502020204030203" pitchFamily="34" charset="0"/>
              </a:rPr>
              <a:t> (age 18 or lower in some Member States) – unless the Member State has decided to lower the minimum age for initiative signatories to 16 and has informed the Commission accordingly. </a:t>
            </a:r>
          </a:p>
          <a:p>
            <a:pPr lvl="1"/>
            <a:r>
              <a:rPr lang="en-US" sz="1700" b="0" i="0" dirty="0">
                <a:effectLst/>
                <a:latin typeface="Lato" panose="020F0502020204030203" pitchFamily="34" charset="0"/>
                <a:ea typeface="Lato" panose="020F0502020204030203" pitchFamily="34" charset="0"/>
                <a:cs typeface="Lato" panose="020F0502020204030203" pitchFamily="34" charset="0"/>
              </a:rPr>
              <a:t>See the </a:t>
            </a:r>
            <a:r>
              <a:rPr lang="en-US" sz="1700" b="0" i="0" u="sng" dirty="0">
                <a:effectLst/>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list of age requirements</a:t>
            </a:r>
            <a:r>
              <a:rPr lang="en-US" sz="1700" b="0" i="0" dirty="0">
                <a:effectLst/>
                <a:latin typeface="Lato" panose="020F0502020204030203" pitchFamily="34" charset="0"/>
                <a:ea typeface="Lato" panose="020F0502020204030203" pitchFamily="34" charset="0"/>
                <a:cs typeface="Lato" panose="020F0502020204030203" pitchFamily="34" charset="0"/>
              </a:rPr>
              <a:t>.</a:t>
            </a:r>
          </a:p>
          <a:p>
            <a:endParaRPr lang="en-GB" sz="20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9502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C1406-EA7C-4DD4-812A-67C662C4A06B}"/>
              </a:ext>
            </a:extLst>
          </p:cNvPr>
          <p:cNvSpPr>
            <a:spLocks noGrp="1"/>
          </p:cNvSpPr>
          <p:nvPr>
            <p:ph type="title"/>
          </p:nvPr>
        </p:nvSpPr>
        <p:spPr>
          <a:xfrm>
            <a:off x="1934653" y="1313496"/>
            <a:ext cx="5274694" cy="549786"/>
          </a:xfrm>
        </p:spPr>
        <p:txBody>
          <a:bodyPr>
            <a:normAutofit fontScale="90000"/>
          </a:bodyPr>
          <a:lstStyle/>
          <a:p>
            <a:pPr algn="ctr"/>
            <a:r>
              <a:rPr lang="en-GB" sz="3000" b="1" dirty="0">
                <a:latin typeface="Lato" panose="020F0502020204030203" pitchFamily="34" charset="0"/>
                <a:ea typeface="Lato" panose="020F0502020204030203" pitchFamily="34" charset="0"/>
                <a:cs typeface="Lato" panose="020F0502020204030203" pitchFamily="34" charset="0"/>
              </a:rPr>
              <a:t>Collecting signatures - Overview</a:t>
            </a:r>
            <a:endParaRPr lang="LID4096" sz="3000" b="1" dirty="0">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724A1ED9-23B8-4C62-9AD8-AB762F8ACEE5}"/>
              </a:ext>
            </a:extLst>
          </p:cNvPr>
          <p:cNvSpPr>
            <a:spLocks noGrp="1"/>
          </p:cNvSpPr>
          <p:nvPr>
            <p:ph idx="1"/>
          </p:nvPr>
        </p:nvSpPr>
        <p:spPr>
          <a:xfrm>
            <a:off x="419304" y="1979029"/>
            <a:ext cx="8305392" cy="4486256"/>
          </a:xfrm>
        </p:spPr>
        <p:txBody>
          <a:bodyPr>
            <a:noAutofit/>
          </a:bodyPr>
          <a:lstStyle/>
          <a:p>
            <a:r>
              <a:rPr lang="en-GB" sz="2000" dirty="0">
                <a:latin typeface="Lato" panose="020F0502020204030203" pitchFamily="34" charset="0"/>
                <a:ea typeface="Lato" panose="020F0502020204030203" pitchFamily="34" charset="0"/>
                <a:cs typeface="Lato" panose="020F0502020204030203" pitchFamily="34" charset="0"/>
              </a:rPr>
              <a:t>All </a:t>
            </a:r>
            <a:r>
              <a:rPr lang="en-GB" sz="2000" b="1" dirty="0">
                <a:latin typeface="Lato" panose="020F0502020204030203" pitchFamily="34" charset="0"/>
                <a:ea typeface="Lato" panose="020F0502020204030203" pitchFamily="34" charset="0"/>
                <a:cs typeface="Lato" panose="020F0502020204030203" pitchFamily="34" charset="0"/>
              </a:rPr>
              <a:t>EU citizens </a:t>
            </a:r>
            <a:r>
              <a:rPr lang="en-GB" sz="2000" dirty="0">
                <a:latin typeface="Lato" panose="020F0502020204030203" pitchFamily="34" charset="0"/>
                <a:ea typeface="Lato" panose="020F0502020204030203" pitchFamily="34" charset="0"/>
                <a:cs typeface="Lato" panose="020F0502020204030203" pitchFamily="34" charset="0"/>
              </a:rPr>
              <a:t>can sign an initiative regardless of their place of residence.</a:t>
            </a:r>
          </a:p>
          <a:p>
            <a:pPr marL="0" indent="0">
              <a:buNone/>
            </a:pPr>
            <a:endParaRPr lang="en-GB" sz="2000" dirty="0">
              <a:latin typeface="Lato" panose="020F0502020204030203" pitchFamily="34" charset="0"/>
              <a:ea typeface="Lato" panose="020F0502020204030203" pitchFamily="34" charset="0"/>
              <a:cs typeface="Lato" panose="020F0502020204030203" pitchFamily="34" charset="0"/>
            </a:endParaRPr>
          </a:p>
          <a:p>
            <a:r>
              <a:rPr lang="en-GB" sz="2000" dirty="0">
                <a:latin typeface="Lato" panose="020F0502020204030203" pitchFamily="34" charset="0"/>
                <a:ea typeface="Lato" panose="020F0502020204030203" pitchFamily="34" charset="0"/>
                <a:cs typeface="Lato" panose="020F0502020204030203" pitchFamily="34" charset="0"/>
              </a:rPr>
              <a:t>Citizens can sign </a:t>
            </a:r>
            <a:r>
              <a:rPr lang="en-GB" sz="2000" b="1" dirty="0">
                <a:latin typeface="Lato" panose="020F0502020204030203" pitchFamily="34" charset="0"/>
                <a:ea typeface="Lato" panose="020F0502020204030203" pitchFamily="34" charset="0"/>
                <a:cs typeface="Lato" panose="020F0502020204030203" pitchFamily="34" charset="0"/>
              </a:rPr>
              <a:t>only once </a:t>
            </a:r>
            <a:r>
              <a:rPr lang="en-GB" sz="2000" dirty="0">
                <a:latin typeface="Lato" panose="020F0502020204030203" pitchFamily="34" charset="0"/>
                <a:ea typeface="Lato" panose="020F0502020204030203" pitchFamily="34" charset="0"/>
                <a:cs typeface="Lato" panose="020F0502020204030203" pitchFamily="34" charset="0"/>
              </a:rPr>
              <a:t>for an initiative. </a:t>
            </a:r>
          </a:p>
          <a:p>
            <a:endParaRPr lang="en-GB" sz="2000" dirty="0">
              <a:latin typeface="Lato" panose="020F0502020204030203" pitchFamily="34" charset="0"/>
              <a:ea typeface="Lato" panose="020F0502020204030203" pitchFamily="34" charset="0"/>
              <a:cs typeface="Lato" panose="020F0502020204030203" pitchFamily="34" charset="0"/>
            </a:endParaRPr>
          </a:p>
        </p:txBody>
      </p:sp>
      <p:pic>
        <p:nvPicPr>
          <p:cNvPr id="4" name="Content Placeholder 3">
            <a:extLst>
              <a:ext uri="{FF2B5EF4-FFF2-40B4-BE49-F238E27FC236}">
                <a16:creationId xmlns:a16="http://schemas.microsoft.com/office/drawing/2014/main" id="{AFFE4F47-CE9B-3E64-A74F-FCCA71DE904F}"/>
              </a:ext>
            </a:extLst>
          </p:cNvPr>
          <p:cNvPicPr>
            <a:picLocks noChangeAspect="1"/>
          </p:cNvPicPr>
          <p:nvPr/>
        </p:nvPicPr>
        <p:blipFill>
          <a:blip r:embed="rId3"/>
          <a:stretch>
            <a:fillRect/>
          </a:stretch>
        </p:blipFill>
        <p:spPr>
          <a:xfrm>
            <a:off x="1013916" y="4058397"/>
            <a:ext cx="7116168" cy="1486107"/>
          </a:xfrm>
          <a:prstGeom prst="rect">
            <a:avLst/>
          </a:prstGeom>
        </p:spPr>
      </p:pic>
    </p:spTree>
    <p:extLst>
      <p:ext uri="{BB962C8B-B14F-4D97-AF65-F5344CB8AC3E}">
        <p14:creationId xmlns:p14="http://schemas.microsoft.com/office/powerpoint/2010/main" val="346906034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16618</TotalTime>
  <Words>867</Words>
  <Application>Microsoft Office PowerPoint</Application>
  <PresentationFormat>On-screen Show (4:3)</PresentationFormat>
  <Paragraphs>115</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Lato</vt:lpstr>
      <vt:lpstr>Wingdings</vt:lpstr>
      <vt:lpstr>Office</vt:lpstr>
      <vt:lpstr>PowerPoint Presentation</vt:lpstr>
      <vt:lpstr>Today’s Agenda </vt:lpstr>
      <vt:lpstr>Interaction and Q&amp;A</vt:lpstr>
      <vt:lpstr>PowerPoint Presentation</vt:lpstr>
      <vt:lpstr>What is the European Citizens’ Initiative?</vt:lpstr>
      <vt:lpstr>PowerPoint Presentation</vt:lpstr>
      <vt:lpstr>Collecting Signatures</vt:lpstr>
      <vt:lpstr>Collecting signatures - Overview</vt:lpstr>
      <vt:lpstr>Collecting signatures - Overview</vt:lpstr>
      <vt:lpstr>Collecting Signatures Online </vt:lpstr>
      <vt:lpstr>Jérôme Stefanini  IT Project Officer responsible for the Central Online Collection System</vt:lpstr>
      <vt:lpstr>Nils Kluger  European Citizens’ Initiative Organiser,  Successful Stop Finning – Stop the trade initiative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Flavio Grazian</dc:creator>
  <cp:lastModifiedBy>Vasiliki Mustakis</cp:lastModifiedBy>
  <cp:revision>81</cp:revision>
  <cp:lastPrinted>2022-10-06T09:44:33Z</cp:lastPrinted>
  <dcterms:created xsi:type="dcterms:W3CDTF">2020-09-16T08:06:18Z</dcterms:created>
  <dcterms:modified xsi:type="dcterms:W3CDTF">2023-03-14T10:11:08Z</dcterms:modified>
</cp:coreProperties>
</file>